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DFKai-SB" panose="03000509000000000000" pitchFamily="65" charset="-12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微軟正黑體" panose="020B0604030504040204" pitchFamily="34" charset="-12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ekURJtDOPKtYyuMChBM5T7Fk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06982-4B0D-4DFA-847C-5BC8C0FD75E1}">
  <a:tblStyle styleId="{C2006982-4B0D-4DFA-847C-5BC8C0FD75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B5DA29-E7DA-4833-BE74-D65B82527EC8}" styleName="Table_1">
    <a:wholeTbl>
      <a:tcTxStyle b="off" i="off">
        <a:font>
          <a:latin typeface="Arial Narrow"/>
          <a:ea typeface="Arial Narrow"/>
          <a:cs typeface="Arial Narrow"/>
        </a:font>
        <a:schemeClr val="lt1"/>
      </a:tcTxStyle>
      <a:tcStyle>
        <a:tcBdr>
          <a:left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CBD3D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101合歡山片頭3:57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0a8a5dd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30a8a5dd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9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7412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298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6305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988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7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5088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4491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685800" y="1268760"/>
            <a:ext cx="7772400" cy="220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altLang="zh-TW" sz="72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5</a:t>
            </a:r>
            <a:r>
              <a:rPr lang="zh-TW" sz="72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溯溪課程</a:t>
            </a:r>
            <a:br>
              <a:rPr lang="zh-TW" sz="54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72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家長說明會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69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研發組長 鍾如玟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新竹市立光武國中 11</a:t>
            </a:r>
            <a:r>
              <a:rPr lang="en-US" altLang="zh-TW" sz="160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160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zh-TW" sz="1600" dirty="0">
                <a:latin typeface="Arial"/>
                <a:ea typeface="Arial"/>
                <a:cs typeface="Arial"/>
                <a:sym typeface="Arial"/>
              </a:rPr>
              <a:t>02月12日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七、課程費用估算表</a:t>
            </a:r>
            <a:endParaRPr dirty="0"/>
          </a:p>
        </p:txBody>
      </p:sp>
      <p:graphicFrame>
        <p:nvGraphicFramePr>
          <p:cNvPr id="154" name="Google Shape;154;p10"/>
          <p:cNvGraphicFramePr/>
          <p:nvPr>
            <p:extLst>
              <p:ext uri="{D42A27DB-BD31-4B8C-83A1-F6EECF244321}">
                <p14:modId xmlns:p14="http://schemas.microsoft.com/office/powerpoint/2010/main" val="1174649964"/>
              </p:ext>
            </p:extLst>
          </p:nvPr>
        </p:nvGraphicFramePr>
        <p:xfrm>
          <a:off x="609600" y="1111093"/>
          <a:ext cx="8130325" cy="5091840"/>
        </p:xfrm>
        <a:graphic>
          <a:graphicData uri="http://schemas.openxmlformats.org/drawingml/2006/table">
            <a:tbl>
              <a:tblPr firstRow="1" firstCol="1" bandRow="1">
                <a:noFill/>
                <a:tableStyleId>{F4B5DA29-E7DA-4833-BE74-D65B82527EC8}</a:tableStyleId>
              </a:tblPr>
              <a:tblGrid>
                <a:gridCol w="1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項  目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內   容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費   用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平均分擔</a:t>
                      </a:r>
                      <a:b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</a:b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費用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交通費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每梯次需中巴四部，每部1</a:t>
                      </a:r>
                      <a:r>
                        <a:rPr lang="en-US" alt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,000元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alt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,000*3=3</a:t>
                      </a:r>
                      <a:r>
                        <a:rPr lang="en-US" alt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,000元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0元/人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膳食費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飯捲(60元)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保險費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觀光局規定投保200萬20萬醫療險，</a:t>
                      </a:r>
                      <a:b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</a:b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每人一天30元。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09F3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幹部訓練講師費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溯溪安全課程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裝備穿著課程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2,000元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室內課程講師費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生態課程、地質課程、裝備課程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6,000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元</a:t>
                      </a:r>
                      <a:endParaRPr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戶外課程講師費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2位教練及1位助教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15,000元/梯次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專業攝影費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專業攝影師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6,400元/梯次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雜支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手冊、氧氣瓶、瓶裝水、點心、行政車及裝備耗損汰換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09F3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alt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00元</a:t>
                      </a: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/人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5" name="Google Shape;155;p10"/>
          <p:cNvSpPr txBox="1"/>
          <p:nvPr/>
        </p:nvSpPr>
        <p:spPr>
          <a:xfrm>
            <a:off x="1403648" y="6218148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0+69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=12</a:t>
            </a:r>
            <a:r>
              <a:rPr lang="en-US" alt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元/人，實收</a:t>
            </a:r>
            <a:r>
              <a:rPr 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2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00元/人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ctrTitle" idx="4294967295"/>
          </p:nvPr>
        </p:nvSpPr>
        <p:spPr>
          <a:xfrm>
            <a:off x="0" y="2223341"/>
            <a:ext cx="9144000" cy="147002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0" i="0" u="none" strike="noStrike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DFKai-SB"/>
                <a:sym typeface="DFKai-SB"/>
              </a:rPr>
              <a:t>謝謝聆聽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E4FA76E-1A77-43F8-8A4B-3ACCBA5BFD45}"/>
              </a:ext>
            </a:extLst>
          </p:cNvPr>
          <p:cNvSpPr txBox="1"/>
          <p:nvPr/>
        </p:nvSpPr>
        <p:spPr>
          <a:xfrm>
            <a:off x="2017059" y="4041013"/>
            <a:ext cx="527124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有任何困難請學生找研發組長討論，讓孩子學習自主、解決問題，</a:t>
            </a:r>
            <a:br>
              <a:rPr lang="en-US" altLang="zh-TW" sz="2400" dirty="0">
                <a:solidFill>
                  <a:sysClr val="windowText" lastClr="000000"/>
                </a:solidFill>
                <a:latin typeface="+mn-ea"/>
              </a:rPr>
            </a:br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在大自然與團隊的氛圍中</a:t>
            </a:r>
            <a:br>
              <a:rPr lang="en-US" altLang="zh-TW" sz="2400" dirty="0">
                <a:solidFill>
                  <a:sysClr val="windowText" lastClr="000000"/>
                </a:solidFill>
                <a:latin typeface="+mn-ea"/>
              </a:rPr>
            </a:br>
            <a:r>
              <a:rPr lang="zh-TW" altLang="en-US" sz="2400" dirty="0">
                <a:solidFill>
                  <a:sysClr val="windowText" lastClr="000000"/>
                </a:solidFill>
                <a:latin typeface="+mn-ea"/>
              </a:rPr>
              <a:t>成為更好的自己。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 i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與自然共舞~</a:t>
            </a:r>
            <a:b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			</a:t>
            </a:r>
            <a:r>
              <a:rPr lang="zh-TW" sz="44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課室外的學習課程</a:t>
            </a:r>
            <a:endParaRPr sz="44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1"/>
          </p:nvPr>
        </p:nvSpPr>
        <p:spPr>
          <a:xfrm>
            <a:off x="971600" y="3886200"/>
            <a:ext cx="74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＊結合健體、綜合及自然領域，融入 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  <a:p>
            <a:pPr marL="457200" lvl="1" indent="0" algn="l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  環境議題，採跨領域「協同教學」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  <a:p>
            <a:pPr marL="457200" lvl="1" indent="0" algn="l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  方式進行室內與戶外課程。</a:t>
            </a:r>
            <a:endParaRPr sz="32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IMG_1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670" y="1190372"/>
            <a:ext cx="3123335" cy="23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611560" y="125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accent2">
                    <a:lumMod val="7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春：</a:t>
            </a:r>
            <a:r>
              <a:rPr lang="zh-TW" sz="4400" dirty="0">
                <a:latin typeface="DFKai-SB"/>
                <a:ea typeface="DFKai-SB"/>
                <a:cs typeface="DFKai-SB"/>
                <a:sym typeface="DFKai-SB"/>
              </a:rPr>
              <a:t>與自然共舞～溯溪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190372"/>
            <a:ext cx="312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165" y="3717032"/>
            <a:ext cx="3131840" cy="209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1313" y="3717032"/>
            <a:ext cx="3136711" cy="20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一、參與對象</a:t>
            </a:r>
            <a:endParaRPr dirty="0"/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1115615" y="3789040"/>
            <a:ext cx="7607043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altLang="en-US" sz="7000" dirty="0">
                <a:latin typeface="DFKai-SB"/>
                <a:ea typeface="DFKai-SB"/>
                <a:cs typeface="DFKai-SB"/>
                <a:sym typeface="DFKai-SB"/>
              </a:rPr>
              <a:t>＊七</a:t>
            </a:r>
            <a:r>
              <a:rPr lang="zh-TW" altLang="en-US" sz="7000" b="1" dirty="0">
                <a:latin typeface="DFKai-SB"/>
                <a:ea typeface="DFKai-SB"/>
                <a:cs typeface="DFKai-SB"/>
                <a:sym typeface="DFKai-SB"/>
              </a:rPr>
              <a:t>～九年級未參加過學校溯溪課程</a:t>
            </a: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altLang="en-US" sz="7000" b="1" dirty="0">
                <a:latin typeface="DFKai-SB"/>
                <a:ea typeface="DFKai-SB"/>
                <a:cs typeface="DFKai-SB"/>
                <a:sym typeface="DFKai-SB"/>
              </a:rPr>
              <a:t>  ⇨學員</a:t>
            </a: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lang="zh-TW" altLang="en-US" sz="7000" dirty="0">
                <a:latin typeface="DFKai-SB"/>
                <a:ea typeface="DFKai-SB"/>
                <a:cs typeface="DFKai-SB"/>
                <a:sym typeface="DFKai-SB"/>
              </a:rPr>
              <a:t>七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～</a:t>
            </a:r>
            <a:r>
              <a:rPr lang="zh-TW" altLang="en-US" sz="7000" b="1" dirty="0">
                <a:latin typeface="DFKai-SB"/>
                <a:ea typeface="DFKai-SB"/>
                <a:cs typeface="DFKai-SB"/>
                <a:sym typeface="DFKai-SB"/>
              </a:rPr>
              <a:t>九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年級曾經參加過學校溯溪課程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  ⇨甄選小隊長</a:t>
            </a:r>
            <a:endParaRPr sz="7000" b="1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spcBef>
                <a:spcPts val="736"/>
              </a:spcBef>
              <a:spcAft>
                <a:spcPts val="0"/>
              </a:spcAft>
              <a:buSzPct val="100000"/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二、參與資格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115616" y="3789040"/>
            <a:ext cx="727280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＊家長及導師同意並完成報名程序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265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＊完成前置室內課程訓練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265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＊通過兩個階段跑步測驗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ctrTitle"/>
          </p:nvPr>
        </p:nvSpPr>
        <p:spPr>
          <a:xfrm>
            <a:off x="685800" y="30057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三、報名方式</a:t>
            </a:r>
            <a:endParaRPr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subTitle" idx="1"/>
          </p:nvPr>
        </p:nvSpPr>
        <p:spPr>
          <a:xfrm>
            <a:off x="1043898" y="2384884"/>
            <a:ext cx="7272808" cy="249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＊網路報名(</a:t>
            </a:r>
            <a:r>
              <a:rPr lang="zh-TW" sz="7000" u="sng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學校首頁左方</a:t>
            </a: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⇨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＊領取並填妥家長同意書</a:t>
            </a:r>
            <a:r>
              <a:rPr lang="zh-TW" sz="7000" b="1" dirty="0">
                <a:latin typeface="DFKai-SB"/>
                <a:ea typeface="DFKai-SB"/>
                <a:cs typeface="DFKai-SB"/>
                <a:sym typeface="DFKai-SB"/>
              </a:rPr>
              <a:t>⇨</a:t>
            </a:r>
            <a:endParaRPr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r>
              <a:rPr lang="zh-TW" sz="7000" dirty="0">
                <a:latin typeface="DFKai-SB"/>
                <a:ea typeface="DFKai-SB"/>
                <a:cs typeface="DFKai-SB"/>
                <a:sym typeface="DFKai-SB"/>
              </a:rPr>
              <a:t>＊交回同意書並領取跑步卡</a:t>
            </a:r>
            <a:endParaRPr lang="en-US" altLang="zh-TW" sz="7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370"/>
              </a:spcBef>
              <a:spcAft>
                <a:spcPts val="0"/>
              </a:spcAft>
              <a:buSzPct val="100000"/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ctrTitle"/>
          </p:nvPr>
        </p:nvSpPr>
        <p:spPr>
          <a:xfrm>
            <a:off x="506016" y="-2211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四、跑步卡</a:t>
            </a:r>
            <a:endParaRPr sz="4400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506016" y="1513155"/>
            <a:ext cx="727280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 sz="3200" dirty="0">
                <a:latin typeface="+mj-ea"/>
                <a:ea typeface="+mj-ea"/>
                <a:cs typeface="DFKai-SB"/>
                <a:sym typeface="DFKai-SB"/>
              </a:rPr>
              <a:t>＊</a:t>
            </a:r>
            <a:r>
              <a:rPr lang="zh-TW" sz="3200" b="1" dirty="0">
                <a:latin typeface="+mj-ea"/>
                <a:ea typeface="+mj-ea"/>
                <a:cs typeface="DFKai-SB"/>
                <a:sym typeface="DFKai-SB"/>
              </a:rPr>
              <a:t>第一階段⇨</a:t>
            </a:r>
            <a:endParaRPr sz="3200" b="1" dirty="0">
              <a:latin typeface="+mj-ea"/>
              <a:ea typeface="+mj-ea"/>
              <a:cs typeface="DFKai-SB"/>
              <a:sym typeface="DFKai-SB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  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10次，每次</a:t>
            </a:r>
            <a:r>
              <a:rPr lang="en-US" altLang="zh-TW" sz="3200" dirty="0">
                <a:latin typeface="+mj-ea"/>
                <a:ea typeface="+mj-ea"/>
                <a:cs typeface="Times New Roman"/>
                <a:sym typeface="Times New Roman"/>
              </a:rPr>
              <a:t>2KM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以上(測驗要求：12分鐘)</a:t>
            </a:r>
            <a:endParaRPr sz="3200" dirty="0">
              <a:latin typeface="+mj-ea"/>
              <a:ea typeface="+mj-ea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＊</a:t>
            </a: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第二階段⇨</a:t>
            </a:r>
            <a:endParaRPr sz="3200" b="1" dirty="0">
              <a:latin typeface="+mj-ea"/>
              <a:ea typeface="+mj-ea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zh-TW" sz="3200" b="1" dirty="0">
                <a:latin typeface="+mj-ea"/>
                <a:ea typeface="+mj-ea"/>
                <a:cs typeface="Times New Roman"/>
                <a:sym typeface="Times New Roman"/>
              </a:rPr>
              <a:t>  </a:t>
            </a:r>
            <a:r>
              <a:rPr lang="zh-TW" sz="3200" dirty="0">
                <a:latin typeface="+mj-ea"/>
                <a:ea typeface="+mj-ea"/>
                <a:cs typeface="Times New Roman"/>
                <a:sym typeface="Times New Roman"/>
              </a:rPr>
              <a:t>10次，每次</a:t>
            </a:r>
            <a:r>
              <a:rPr lang="en-US" altLang="zh-TW" sz="3200" dirty="0">
                <a:latin typeface="+mj-ea"/>
                <a:ea typeface="+mj-ea"/>
                <a:cs typeface="Times New Roman"/>
                <a:sym typeface="Times New Roman"/>
              </a:rPr>
              <a:t>3KM</a:t>
            </a:r>
            <a:r>
              <a:rPr lang="zh-TW" sz="3200" dirty="0">
                <a:latin typeface="+mj-ea"/>
                <a:ea typeface="+mj-ea"/>
                <a:cs typeface="DFKai-SB"/>
                <a:sym typeface="DFKai-SB"/>
              </a:rPr>
              <a:t>以上(測驗要求：20分鐘)</a:t>
            </a:r>
            <a:endParaRPr sz="3200" dirty="0">
              <a:latin typeface="+mj-ea"/>
              <a:ea typeface="+mj-ea"/>
              <a:cs typeface="DFKai-SB"/>
              <a:sym typeface="DFKai-SB"/>
            </a:endParaRPr>
          </a:p>
          <a:p>
            <a:pPr marL="0" lvl="0" indent="0" algn="l" rtl="0">
              <a:spcBef>
                <a:spcPts val="736"/>
              </a:spcBef>
              <a:spcAft>
                <a:spcPts val="0"/>
              </a:spcAft>
              <a:buSzPct val="100000"/>
              <a:buNone/>
            </a:pPr>
            <a:endParaRPr sz="900" dirty="0">
              <a:latin typeface="+mj-ea"/>
              <a:ea typeface="+mj-ea"/>
              <a:cs typeface="DFKai-SB"/>
              <a:sym typeface="DFKai-SB"/>
            </a:endParaRPr>
          </a:p>
        </p:txBody>
      </p:sp>
      <p:pic>
        <p:nvPicPr>
          <p:cNvPr id="136" name="Google Shape;136;p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0000"/>
          <a:stretch/>
        </p:blipFill>
        <p:spPr>
          <a:xfrm>
            <a:off x="506016" y="3818965"/>
            <a:ext cx="3666565" cy="262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6A42CB5-CD9C-4AFE-BC2A-BCE52890C396}"/>
              </a:ext>
            </a:extLst>
          </p:cNvPr>
          <p:cNvSpPr txBox="1"/>
          <p:nvPr/>
        </p:nvSpPr>
        <p:spPr>
          <a:xfrm>
            <a:off x="4572000" y="3854626"/>
            <a:ext cx="311971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一口氣跑完</a:t>
            </a:r>
            <a:endParaRPr lang="en-US" altLang="zh-TW" sz="3200" dirty="0">
              <a:solidFill>
                <a:sysClr val="windowText" lastClr="000000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簽名不累積</a:t>
            </a:r>
            <a:endParaRPr lang="en-US" altLang="zh-TW" sz="3200" dirty="0">
              <a:solidFill>
                <a:sysClr val="windowText" lastClr="000000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ysClr val="windowText" lastClr="000000"/>
                </a:solidFill>
                <a:latin typeface="+mn-ea"/>
              </a:rPr>
              <a:t>遺失不補發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0a8a5dd8b_0_4"/>
          <p:cNvSpPr txBox="1">
            <a:spLocks noGrp="1"/>
          </p:cNvSpPr>
          <p:nvPr>
            <p:ph type="title"/>
          </p:nvPr>
        </p:nvSpPr>
        <p:spPr>
          <a:xfrm>
            <a:off x="168237" y="-326882"/>
            <a:ext cx="880752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五、重要行事及日期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42" name="Google Shape;142;g330a8a5dd8b_0_4"/>
          <p:cNvGraphicFramePr/>
          <p:nvPr>
            <p:extLst>
              <p:ext uri="{D42A27DB-BD31-4B8C-83A1-F6EECF244321}">
                <p14:modId xmlns:p14="http://schemas.microsoft.com/office/powerpoint/2010/main" val="2766418520"/>
              </p:ext>
            </p:extLst>
          </p:nvPr>
        </p:nvGraphicFramePr>
        <p:xfrm>
          <a:off x="168237" y="1274215"/>
          <a:ext cx="8807524" cy="5011769"/>
        </p:xfrm>
        <a:graphic>
          <a:graphicData uri="http://schemas.openxmlformats.org/drawingml/2006/table">
            <a:tbl>
              <a:tblPr>
                <a:noFill/>
                <a:tableStyleId>{C2006982-4B0D-4DFA-847C-5BC8C0FD75E1}</a:tableStyleId>
              </a:tblPr>
              <a:tblGrid>
                <a:gridCol w="23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課程時間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內容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/>
                        </a:rPr>
                        <a:t>課程時間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/>
                        </a:rPr>
                        <a:t>內容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2/23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)~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3/6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報名</a:t>
                      </a:r>
                      <a:endParaRPr sz="16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14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六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)~3/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19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繳費單繳費</a:t>
                      </a:r>
                      <a:endParaRPr sz="16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2/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25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 19:00~20:30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溯溪課程說明會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31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-4/2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節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十字廣場草皮集合統一帶隊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第二次跑步測驗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龍山國小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3/4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三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3/5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四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午休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幹部甄選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4/1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第一梯次溯溪</a:t>
                      </a:r>
                      <a:endParaRPr sz="16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六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 07:50~12:30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幹部訓練課程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4/1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第二梯次溯溪</a:t>
                      </a:r>
                      <a:endParaRPr sz="16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13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節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十字廣場草皮集合統一帶隊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第一次跑步測驗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龍山國小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4/2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第三梯次溯溪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3/1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六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 8:00~1230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溯溪室內課程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6363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5/2(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五</a:t>
                      </a:r>
                      <a:r>
                        <a:rPr 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  <a:sym typeface="Times New Roman"/>
                        </a:rPr>
                        <a:t>)</a:t>
                      </a:r>
                      <a:endParaRPr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預備梯</a:t>
                      </a: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97B0271A-97E0-4908-9490-0CA4C8BA696B}"/>
              </a:ext>
            </a:extLst>
          </p:cNvPr>
          <p:cNvSpPr/>
          <p:nvPr/>
        </p:nvSpPr>
        <p:spPr>
          <a:xfrm>
            <a:off x="4357470" y="3272061"/>
            <a:ext cx="91544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4/8</a:t>
            </a:r>
            <a:r>
              <a:rPr lang="zh-TW" altLang="en-US" dirty="0"/>
              <a:t>領</a:t>
            </a:r>
            <a:r>
              <a:rPr lang="en-US" altLang="zh-TW" dirty="0"/>
              <a:t>4/9</a:t>
            </a:r>
            <a:r>
              <a:rPr lang="zh-TW" altLang="en-US" dirty="0"/>
              <a:t>換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CB6297-F932-4CCE-A14B-00ECF7CA92A1}"/>
              </a:ext>
            </a:extLst>
          </p:cNvPr>
          <p:cNvSpPr/>
          <p:nvPr/>
        </p:nvSpPr>
        <p:spPr>
          <a:xfrm>
            <a:off x="6150833" y="3269319"/>
            <a:ext cx="834757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4/13</a:t>
            </a:r>
            <a:r>
              <a:rPr lang="zh-TW" altLang="en-US" dirty="0"/>
              <a:t>還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986B3B-8C38-4D1F-93D6-67728D0BDE04}"/>
              </a:ext>
            </a:extLst>
          </p:cNvPr>
          <p:cNvSpPr/>
          <p:nvPr/>
        </p:nvSpPr>
        <p:spPr>
          <a:xfrm>
            <a:off x="4380612" y="3944414"/>
            <a:ext cx="91544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4/15</a:t>
            </a:r>
            <a:r>
              <a:rPr lang="zh-TW" altLang="en-US" dirty="0"/>
              <a:t>領</a:t>
            </a:r>
            <a:r>
              <a:rPr lang="en-US" altLang="zh-TW" dirty="0"/>
              <a:t>4/16</a:t>
            </a:r>
            <a:r>
              <a:rPr lang="zh-TW" altLang="en-US" dirty="0"/>
              <a:t>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13CB9D-6784-4F70-BC51-5001B656701F}"/>
              </a:ext>
            </a:extLst>
          </p:cNvPr>
          <p:cNvSpPr/>
          <p:nvPr/>
        </p:nvSpPr>
        <p:spPr>
          <a:xfrm>
            <a:off x="6150832" y="3941672"/>
            <a:ext cx="834757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4/20</a:t>
            </a:r>
            <a:r>
              <a:rPr lang="zh-TW" altLang="en-US" dirty="0"/>
              <a:t>還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FA49E5-9E11-4032-81B4-17A3E0380861}"/>
              </a:ext>
            </a:extLst>
          </p:cNvPr>
          <p:cNvSpPr/>
          <p:nvPr/>
        </p:nvSpPr>
        <p:spPr>
          <a:xfrm>
            <a:off x="4380612" y="4876744"/>
            <a:ext cx="915442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4/22</a:t>
            </a:r>
            <a:r>
              <a:rPr lang="zh-TW" altLang="en-US" dirty="0"/>
              <a:t>領</a:t>
            </a:r>
            <a:r>
              <a:rPr lang="en-US" altLang="zh-TW" dirty="0"/>
              <a:t>4/23</a:t>
            </a:r>
            <a:r>
              <a:rPr lang="zh-TW" altLang="en-US" dirty="0"/>
              <a:t>換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D8F4A-8790-49C4-A94A-2DF8CBE9833F}"/>
              </a:ext>
            </a:extLst>
          </p:cNvPr>
          <p:cNvSpPr/>
          <p:nvPr/>
        </p:nvSpPr>
        <p:spPr>
          <a:xfrm>
            <a:off x="6150831" y="4905394"/>
            <a:ext cx="834757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4/27</a:t>
            </a:r>
            <a:r>
              <a:rPr lang="zh-TW" altLang="en-US" dirty="0"/>
              <a:t>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108939" y="319233"/>
            <a:ext cx="8699636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sym typeface="DFKai-SB"/>
              </a:rPr>
              <a:t>六、室內課程表</a:t>
            </a:r>
            <a:r>
              <a:rPr lang="en-US" altLang="zh-TW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DFKai-SB"/>
                <a:ea typeface="DFKai-SB"/>
                <a:sym typeface="DFKai-SB"/>
              </a:rPr>
              <a:t>(3/15)</a:t>
            </a:r>
            <a:endParaRPr sz="5400" dirty="0">
              <a:solidFill>
                <a:schemeClr val="accent1">
                  <a:lumMod val="20000"/>
                  <a:lumOff val="80000"/>
                </a:schemeClr>
              </a:solidFill>
              <a:latin typeface="DFKai-SB"/>
              <a:ea typeface="DFKai-SB"/>
              <a:sym typeface="DFKai-SB"/>
            </a:endParaRPr>
          </a:p>
        </p:txBody>
      </p:sp>
      <p:graphicFrame>
        <p:nvGraphicFramePr>
          <p:cNvPr id="148" name="Google Shape;148;p9"/>
          <p:cNvGraphicFramePr/>
          <p:nvPr>
            <p:extLst>
              <p:ext uri="{D42A27DB-BD31-4B8C-83A1-F6EECF244321}">
                <p14:modId xmlns:p14="http://schemas.microsoft.com/office/powerpoint/2010/main" val="1212773314"/>
              </p:ext>
            </p:extLst>
          </p:nvPr>
        </p:nvGraphicFramePr>
        <p:xfrm>
          <a:off x="381000" y="1659697"/>
          <a:ext cx="8382000" cy="4561810"/>
        </p:xfrm>
        <a:graphic>
          <a:graphicData uri="http://schemas.openxmlformats.org/drawingml/2006/table">
            <a:tbl>
              <a:tblPr>
                <a:noFill/>
                <a:tableStyleId>{C2006982-4B0D-4DFA-847C-5BC8C0FD75E1}</a:tableStyleId>
              </a:tblPr>
              <a:tblGrid>
                <a:gridCol w="18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9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時  間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課   程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師   資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上課地點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8:00-8:30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報到點名、課程說明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綜合大樓二樓視聽教室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8:30~9:20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生物課程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陳怡仁老師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蔡明曉老師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新大樓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711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教室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6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9:25-10:15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地科課程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陳志如老師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吳柏賢老師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綜合大樓二樓視聽教室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2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10:20-11:10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活動安全裝備課程</a:t>
                      </a:r>
                      <a:b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</a:b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(ABC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分組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)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新大樓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713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教室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11:15-12:00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小隊默契培養課程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魏子超老師</a:t>
                      </a:r>
                      <a:endParaRPr sz="1600" b="1" kern="120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Microsoft JhengHei"/>
                          <a:cs typeface="Arial"/>
                          <a:sym typeface="Microsoft JhengHei"/>
                        </a:rPr>
                        <a:t>十字廣場草皮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"/>
                        <a:ea typeface="Microsoft JhengHei"/>
                        <a:cs typeface="Arial"/>
                        <a:sym typeface="Microsoft JhengHei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A6B727"/>
    </a:accent1>
    <a:accent2>
      <a:srgbClr val="418AB3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A6B727"/>
    </a:accent1>
    <a:accent2>
      <a:srgbClr val="418AB3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742</Words>
  <Application>Microsoft Office PowerPoint</Application>
  <PresentationFormat>如螢幕大小 (4:3)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Calibri</vt:lpstr>
      <vt:lpstr>Gill Sans MT</vt:lpstr>
      <vt:lpstr>Arial Narrow</vt:lpstr>
      <vt:lpstr>Arial</vt:lpstr>
      <vt:lpstr>DFKai-SB</vt:lpstr>
      <vt:lpstr>Times New Roman</vt:lpstr>
      <vt:lpstr>微軟正黑體</vt:lpstr>
      <vt:lpstr>包裹</vt:lpstr>
      <vt:lpstr>115溯溪課程 家長說明會</vt:lpstr>
      <vt:lpstr>與自然共舞~    課室外的學習課程</vt:lpstr>
      <vt:lpstr>春：與自然共舞～溯溪</vt:lpstr>
      <vt:lpstr>一、參與對象</vt:lpstr>
      <vt:lpstr>二、參與資格</vt:lpstr>
      <vt:lpstr>三、報名方式</vt:lpstr>
      <vt:lpstr>四、跑步卡</vt:lpstr>
      <vt:lpstr>五、重要行事及日期</vt:lpstr>
      <vt:lpstr>六、室內課程表(3/15)</vt:lpstr>
      <vt:lpstr>七、課程費用估算表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114溯溪課程 家長說明會</dc:title>
  <dc:creator>HP-listen</dc:creator>
  <cp:lastModifiedBy>研發組</cp:lastModifiedBy>
  <cp:revision>8</cp:revision>
  <dcterms:created xsi:type="dcterms:W3CDTF">2012-06-13T01:33:12Z</dcterms:created>
  <dcterms:modified xsi:type="dcterms:W3CDTF">2026-02-25T07:44:37Z</dcterms:modified>
</cp:coreProperties>
</file>