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12"/>
  </p:notesMasterIdLst>
  <p:sldIdLst>
    <p:sldId id="702" r:id="rId2"/>
    <p:sldId id="693" r:id="rId3"/>
    <p:sldId id="703" r:id="rId4"/>
    <p:sldId id="694" r:id="rId5"/>
    <p:sldId id="695" r:id="rId6"/>
    <p:sldId id="696" r:id="rId7"/>
    <p:sldId id="697" r:id="rId8"/>
    <p:sldId id="698" r:id="rId9"/>
    <p:sldId id="699" r:id="rId10"/>
    <p:sldId id="700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A24"/>
    <a:srgbClr val="F2F2F2"/>
    <a:srgbClr val="0000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19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BF6EA-B1BC-D048-9946-100BE8DE9454}" type="datetimeFigureOut">
              <a:rPr kumimoji="1" lang="zh-TW" altLang="en-US" smtClean="0"/>
              <a:t>2024/11/27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C2283-656B-F147-9057-0B255810CD0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0999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2283-656B-F147-9057-0B255810CD07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3257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AD04-575E-094E-9ACF-77842B3E3DB4}" type="datetimeFigureOut">
              <a:rPr kumimoji="1" lang="zh-TW" altLang="en-US" smtClean="0"/>
              <a:t>2024/11/27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6-FB99-0042-A7F6-3EBD1372403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074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AD04-575E-094E-9ACF-77842B3E3DB4}" type="datetimeFigureOut">
              <a:rPr kumimoji="1" lang="zh-TW" altLang="en-US" smtClean="0"/>
              <a:t>2024/11/27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6-FB99-0042-A7F6-3EBD1372403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4548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AD04-575E-094E-9ACF-77842B3E3DB4}" type="datetimeFigureOut">
              <a:rPr kumimoji="1" lang="zh-TW" altLang="en-US" smtClean="0"/>
              <a:t>2024/11/27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6-FB99-0042-A7F6-3EBD1372403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34975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D9012-B849-4066-95C4-1D5D07093A85}" type="datetimeFigureOut">
              <a:rPr lang="zh-TW" altLang="en-US"/>
              <a:pPr>
                <a:defRPr/>
              </a:pPr>
              <a:t>2024/11/27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BA049-5613-4DC9-9166-83F30F2633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64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AD04-575E-094E-9ACF-77842B3E3DB4}" type="datetimeFigureOut">
              <a:rPr kumimoji="1" lang="zh-TW" altLang="en-US" smtClean="0"/>
              <a:t>2024/11/27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6-FB99-0042-A7F6-3EBD1372403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9217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AD04-575E-094E-9ACF-77842B3E3DB4}" type="datetimeFigureOut">
              <a:rPr kumimoji="1" lang="zh-TW" altLang="en-US" smtClean="0"/>
              <a:t>2024/11/27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6-FB99-0042-A7F6-3EBD1372403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8851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AD04-575E-094E-9ACF-77842B3E3DB4}" type="datetimeFigureOut">
              <a:rPr kumimoji="1" lang="zh-TW" altLang="en-US" smtClean="0"/>
              <a:t>2024/11/27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6-FB99-0042-A7F6-3EBD1372403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8891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AD04-575E-094E-9ACF-77842B3E3DB4}" type="datetimeFigureOut">
              <a:rPr kumimoji="1" lang="zh-TW" altLang="en-US" smtClean="0"/>
              <a:t>2024/11/27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6-FB99-0042-A7F6-3EBD1372403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5050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AD04-575E-094E-9ACF-77842B3E3DB4}" type="datetimeFigureOut">
              <a:rPr kumimoji="1" lang="zh-TW" altLang="en-US" smtClean="0"/>
              <a:t>2024/11/27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6-FB99-0042-A7F6-3EBD1372403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2589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AD04-575E-094E-9ACF-77842B3E3DB4}" type="datetimeFigureOut">
              <a:rPr kumimoji="1" lang="zh-TW" altLang="en-US" smtClean="0"/>
              <a:t>2024/11/27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97D3-CB05-0745-8137-1E31B70576E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1218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AD04-575E-094E-9ACF-77842B3E3DB4}" type="datetimeFigureOut">
              <a:rPr kumimoji="1" lang="zh-TW" altLang="en-US" smtClean="0"/>
              <a:t>2024/11/27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6-FB99-0042-A7F6-3EBD1372403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7989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AD04-575E-094E-9ACF-77842B3E3DB4}" type="datetimeFigureOut">
              <a:rPr kumimoji="1" lang="zh-TW" altLang="en-US" smtClean="0"/>
              <a:t>2024/11/27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6-FB99-0042-A7F6-3EBD1372403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1825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AAD04-575E-094E-9ACF-77842B3E3DB4}" type="datetimeFigureOut">
              <a:rPr kumimoji="1" lang="zh-TW" altLang="en-US" smtClean="0"/>
              <a:t>2024/11/27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0416-FB99-0042-A7F6-3EBD1372403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77842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7650B74-438C-E245-8677-FE6D36E7B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242" y="182880"/>
            <a:ext cx="7448106" cy="1207823"/>
          </a:xfrm>
        </p:spPr>
        <p:txBody>
          <a:bodyPr>
            <a:normAutofit fontScale="90000"/>
          </a:bodyPr>
          <a:lstStyle/>
          <a:p>
            <a:r>
              <a:rPr kumimoji="1" lang="en-US" altLang="zh-TW" sz="4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kumimoji="1" lang="zh-TW" altLang="en-US" sz="4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綠島騎跡課程計畫</a:t>
            </a:r>
            <a:br>
              <a:rPr kumimoji="1" lang="en-US" altLang="zh-TW" sz="4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zh-TW" altLang="en-US" sz="4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重點說明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2182AB6A-F935-4668-9759-B1E427329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6782" y="6029498"/>
            <a:ext cx="3955027" cy="678372"/>
          </a:xfrm>
        </p:spPr>
        <p:txBody>
          <a:bodyPr>
            <a:noAutofit/>
          </a:bodyPr>
          <a:lstStyle/>
          <a:p>
            <a:r>
              <a:rPr lang="zh-TW" altLang="en-US" sz="20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研發組長 鍾如玟</a:t>
            </a:r>
            <a:endParaRPr lang="en-US" altLang="zh-TW" sz="20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2024/11/27</a:t>
            </a:r>
            <a:endParaRPr kumimoji="1" lang="zh-TW" altLang="en-US" sz="4800" b="1" dirty="0">
              <a:solidFill>
                <a:srgbClr val="FFC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14C8FD0-F327-4997-BE61-DB192FEC1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470" y="1390703"/>
            <a:ext cx="6185060" cy="463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64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r="21813"/>
          <a:stretch/>
        </p:blipFill>
        <p:spPr>
          <a:xfrm>
            <a:off x="-684584" y="-342800"/>
            <a:ext cx="10009112" cy="7200800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395536" y="2492896"/>
            <a:ext cx="1440160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>
            <a:hlinkClick r:id="rId3" action="ppaction://hlinksldjump"/>
          </p:cNvPr>
          <p:cNvSpPr txBox="1"/>
          <p:nvPr/>
        </p:nvSpPr>
        <p:spPr>
          <a:xfrm>
            <a:off x="4788024" y="64533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DC9E1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BACK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DC9E1F"/>
              </a:solidFill>
              <a:effectLst/>
              <a:uLnTx/>
              <a:uFillTx/>
              <a:latin typeface="Verdana" panose="020B0604030504040204" pitchFamily="34" charset="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85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type="subTitle" idx="1"/>
          </p:nvPr>
        </p:nvSpPr>
        <p:spPr>
          <a:xfrm>
            <a:off x="513588" y="1340768"/>
            <a:ext cx="8306884" cy="5400600"/>
          </a:xfrm>
          <a:noFill/>
        </p:spPr>
        <p:txBody>
          <a:bodyPr>
            <a:normAutofit/>
          </a:bodyPr>
          <a:lstStyle/>
          <a:p>
            <a:pPr marL="0" lvl="3" algn="l"/>
            <a:r>
              <a:rPr lang="en-US" altLang="zh-TW" sz="2000" b="1" u="sng" dirty="0">
                <a:solidFill>
                  <a:srgbClr val="FFC000"/>
                </a:solidFill>
              </a:rPr>
              <a:t>1.	</a:t>
            </a:r>
            <a:r>
              <a:rPr lang="zh-TW" altLang="en-US" sz="2000" b="1" u="sng" dirty="0">
                <a:solidFill>
                  <a:srgbClr val="FFC000"/>
                </a:solidFill>
              </a:rPr>
              <a:t>報名時間：</a:t>
            </a:r>
            <a:r>
              <a:rPr lang="en-US" altLang="zh-TW" sz="2000" b="1" u="sng" dirty="0">
                <a:solidFill>
                  <a:srgbClr val="FFC000"/>
                </a:solidFill>
              </a:rPr>
              <a:t>11/27(</a:t>
            </a:r>
            <a:r>
              <a:rPr lang="zh-TW" altLang="en-US" sz="2000" b="1" u="sng" dirty="0">
                <a:solidFill>
                  <a:srgbClr val="FFC000"/>
                </a:solidFill>
              </a:rPr>
              <a:t>三</a:t>
            </a:r>
            <a:r>
              <a:rPr lang="en-US" altLang="zh-TW" sz="2000" b="1" u="sng" dirty="0">
                <a:solidFill>
                  <a:srgbClr val="FFC000"/>
                </a:solidFill>
              </a:rPr>
              <a:t>)</a:t>
            </a:r>
            <a:r>
              <a:rPr lang="zh-TW" altLang="en-US" sz="2000" b="1" u="sng" dirty="0">
                <a:solidFill>
                  <a:srgbClr val="FFC000"/>
                </a:solidFill>
              </a:rPr>
              <a:t>至</a:t>
            </a:r>
            <a:r>
              <a:rPr lang="en-US" altLang="zh-TW" sz="2000" b="1" u="sng" dirty="0">
                <a:solidFill>
                  <a:srgbClr val="FFC000"/>
                </a:solidFill>
              </a:rPr>
              <a:t>12/2(</a:t>
            </a:r>
            <a:r>
              <a:rPr lang="zh-TW" altLang="en-US" sz="2000" b="1" u="sng" dirty="0">
                <a:solidFill>
                  <a:srgbClr val="FFC000"/>
                </a:solidFill>
              </a:rPr>
              <a:t>一</a:t>
            </a:r>
            <a:r>
              <a:rPr lang="en-US" altLang="zh-TW" sz="2000" b="1" u="sng" dirty="0">
                <a:solidFill>
                  <a:srgbClr val="FFC000"/>
                </a:solidFill>
              </a:rPr>
              <a:t>)</a:t>
            </a:r>
            <a:r>
              <a:rPr lang="zh-TW" altLang="en-US" sz="2000" b="1" u="sng" dirty="0">
                <a:solidFill>
                  <a:srgbClr val="FFC000"/>
                </a:solidFill>
              </a:rPr>
              <a:t>網路報名並開始準備面試資料。</a:t>
            </a:r>
          </a:p>
          <a:p>
            <a:pPr marL="0" lvl="3" algn="l"/>
            <a:r>
              <a:rPr lang="en-US" altLang="zh-TW" sz="2000" b="1" u="sng" dirty="0">
                <a:solidFill>
                  <a:srgbClr val="FFC000"/>
                </a:solidFill>
              </a:rPr>
              <a:t>2.	</a:t>
            </a:r>
            <a:r>
              <a:rPr lang="zh-TW" altLang="en-US" sz="2000" b="1" u="sng" dirty="0">
                <a:solidFill>
                  <a:srgbClr val="FFC000"/>
                </a:solidFill>
              </a:rPr>
              <a:t>報名條件：</a:t>
            </a:r>
          </a:p>
          <a:p>
            <a:pPr marL="0" lvl="3" algn="l"/>
            <a:r>
              <a:rPr lang="en-US" altLang="zh-TW" sz="1800" b="1" dirty="0"/>
              <a:t>(1)</a:t>
            </a:r>
            <a:r>
              <a:rPr lang="zh-TW" altLang="en-US" sz="1800" b="1" dirty="0"/>
              <a:t>學生及家長</a:t>
            </a:r>
            <a:r>
              <a:rPr lang="en-US" altLang="zh-TW" sz="1800" b="1" dirty="0"/>
              <a:t>【</a:t>
            </a:r>
            <a:r>
              <a:rPr lang="zh-TW" altLang="en-US" sz="1800" b="1" dirty="0"/>
              <a:t>務必</a:t>
            </a:r>
            <a:r>
              <a:rPr lang="en-US" altLang="zh-TW" sz="1800" b="1" dirty="0"/>
              <a:t>】</a:t>
            </a:r>
            <a:r>
              <a:rPr lang="zh-TW" altLang="en-US" sz="1800" b="1" dirty="0"/>
              <a:t>出席參加</a:t>
            </a:r>
            <a:r>
              <a:rPr lang="en-US" altLang="zh-TW" sz="1800" b="1" dirty="0"/>
              <a:t>11/27(</a:t>
            </a:r>
            <a:r>
              <a:rPr lang="zh-TW" altLang="en-US" sz="1800" b="1" dirty="0"/>
              <a:t>三</a:t>
            </a:r>
            <a:r>
              <a:rPr lang="en-US" altLang="zh-TW" sz="1800" b="1" dirty="0"/>
              <a:t>)</a:t>
            </a:r>
            <a:r>
              <a:rPr lang="zh-TW" altLang="en-US" sz="1800" b="1" dirty="0"/>
              <a:t>晚上的課程說明會，參加者優先錄取。</a:t>
            </a:r>
          </a:p>
          <a:p>
            <a:pPr marL="0" lvl="3" algn="l"/>
            <a:r>
              <a:rPr lang="en-US" altLang="zh-TW" sz="1800" b="1" dirty="0"/>
              <a:t>(2)</a:t>
            </a:r>
            <a:r>
              <a:rPr lang="zh-TW" altLang="en-US" sz="1800" b="1" dirty="0"/>
              <a:t>曾擔任合歡山或溯溪課程幹部且完成心得上傳者，或曾參加</a:t>
            </a:r>
            <a:r>
              <a:rPr lang="en-US" altLang="zh-TW" sz="1800" b="1" dirty="0"/>
              <a:t>2024</a:t>
            </a:r>
            <a:r>
              <a:rPr lang="zh-TW" altLang="en-US" sz="1800" b="1" dirty="0"/>
              <a:t>綠島騎跡課程</a:t>
            </a:r>
          </a:p>
          <a:p>
            <a:pPr marL="0" lvl="3" algn="l"/>
            <a:r>
              <a:rPr lang="zh-TW" altLang="en-US" sz="1800" b="1" dirty="0"/>
              <a:t>   或單車環島課程者。</a:t>
            </a:r>
          </a:p>
          <a:p>
            <a:pPr marL="0" lvl="3" algn="l"/>
            <a:r>
              <a:rPr lang="en-US" altLang="zh-TW" sz="2000" b="1" u="sng" dirty="0">
                <a:solidFill>
                  <a:srgbClr val="FFC000"/>
                </a:solidFill>
              </a:rPr>
              <a:t>3.	</a:t>
            </a:r>
            <a:r>
              <a:rPr lang="zh-TW" altLang="en-US" sz="2000" b="1" u="sng" dirty="0">
                <a:solidFill>
                  <a:srgbClr val="FFC000"/>
                </a:solidFill>
              </a:rPr>
              <a:t>甄選方式：</a:t>
            </a:r>
          </a:p>
          <a:p>
            <a:pPr marL="0" lvl="3" algn="l"/>
            <a:r>
              <a:rPr lang="en-US" altLang="zh-TW" sz="1800" b="1" dirty="0"/>
              <a:t>(1)</a:t>
            </a:r>
            <a:r>
              <a:rPr lang="zh-TW" altLang="en-US" sz="1800" b="1" dirty="0"/>
              <a:t>完成網路報名 </a:t>
            </a:r>
            <a:r>
              <a:rPr lang="en-US" altLang="zh-TW" sz="1800" b="1" dirty="0"/>
              <a:t>(</a:t>
            </a:r>
            <a:r>
              <a:rPr lang="zh-TW" altLang="en-US" sz="1800" b="1" dirty="0"/>
              <a:t>光武國中網站之光武報名系統</a:t>
            </a:r>
            <a:r>
              <a:rPr lang="en-US" altLang="zh-TW" sz="1800" b="1" dirty="0"/>
              <a:t>)</a:t>
            </a:r>
          </a:p>
          <a:p>
            <a:pPr marL="0" lvl="3" algn="l"/>
            <a:r>
              <a:rPr lang="en-US" altLang="zh-TW" sz="1800" b="1" dirty="0"/>
              <a:t>   </a:t>
            </a:r>
            <a:r>
              <a:rPr lang="zh-TW" altLang="en-US" sz="1800" b="1" dirty="0"/>
              <a:t>或直接連結報名網址：</a:t>
            </a:r>
            <a:r>
              <a:rPr lang="en-US" altLang="zh-TW" sz="1800" b="1" dirty="0"/>
              <a:t>https://forms.gle/Q9WbtLGbLxpAhwhu9</a:t>
            </a:r>
          </a:p>
          <a:p>
            <a:pPr marL="0" lvl="3" algn="l"/>
            <a:r>
              <a:rPr lang="en-US" altLang="zh-TW" sz="1800" b="1" dirty="0"/>
              <a:t>(2)</a:t>
            </a:r>
            <a:r>
              <a:rPr lang="zh-TW" altLang="en-US" sz="1800" b="1" dirty="0"/>
              <a:t>幹部個別甄選時間：</a:t>
            </a:r>
            <a:r>
              <a:rPr lang="en-US" altLang="zh-TW" sz="1800" b="1" dirty="0"/>
              <a:t>12/3(</a:t>
            </a:r>
            <a:r>
              <a:rPr lang="zh-TW" altLang="en-US" sz="1800" b="1" dirty="0"/>
              <a:t>二</a:t>
            </a:r>
            <a:r>
              <a:rPr lang="en-US" altLang="zh-TW" sz="1800" b="1" dirty="0"/>
              <a:t>)~12/4(</a:t>
            </a:r>
            <a:r>
              <a:rPr lang="zh-TW" altLang="en-US" sz="1800" b="1" dirty="0"/>
              <a:t>三</a:t>
            </a:r>
            <a:r>
              <a:rPr lang="en-US" altLang="zh-TW" sz="1800" b="1" dirty="0"/>
              <a:t>)</a:t>
            </a:r>
            <a:r>
              <a:rPr lang="zh-TW" altLang="en-US" sz="1800" b="1" dirty="0"/>
              <a:t>午休</a:t>
            </a:r>
            <a:r>
              <a:rPr lang="en-US" altLang="zh-TW" sz="1800" b="1" dirty="0"/>
              <a:t>(</a:t>
            </a:r>
            <a:r>
              <a:rPr lang="zh-TW" altLang="en-US" sz="1800" b="1" dirty="0"/>
              <a:t>時程另行公告</a:t>
            </a:r>
            <a:r>
              <a:rPr lang="en-US" altLang="zh-TW" sz="1800" b="1" dirty="0"/>
              <a:t>)</a:t>
            </a:r>
            <a:r>
              <a:rPr lang="zh-TW" altLang="en-US" sz="1800" b="1" dirty="0"/>
              <a:t>。</a:t>
            </a:r>
          </a:p>
          <a:p>
            <a:pPr marL="0" lvl="3" algn="l"/>
            <a:r>
              <a:rPr lang="en-US" altLang="zh-TW" sz="1800" b="1" dirty="0"/>
              <a:t>(3)</a:t>
            </a:r>
            <a:r>
              <a:rPr lang="zh-TW" altLang="en-US" sz="1800" b="1" dirty="0"/>
              <a:t>準備面試資料：</a:t>
            </a:r>
          </a:p>
          <a:p>
            <a:pPr marL="0" lvl="3" algn="l"/>
            <a:r>
              <a:rPr lang="en-US" altLang="zh-TW" sz="1800" b="1" dirty="0"/>
              <a:t>A.</a:t>
            </a:r>
            <a:r>
              <a:rPr lang="zh-TW" altLang="en-US" sz="1800" b="1" dirty="0"/>
              <a:t>個人基本資料：家長同意書</a:t>
            </a:r>
            <a:r>
              <a:rPr lang="en-US" altLang="zh-TW" sz="1800" b="1" dirty="0"/>
              <a:t>(</a:t>
            </a:r>
            <a:r>
              <a:rPr lang="zh-TW" altLang="en-US" sz="1800" b="1" dirty="0"/>
              <a:t>附件一</a:t>
            </a:r>
            <a:r>
              <a:rPr lang="en-US" altLang="zh-TW" sz="1800" b="1" dirty="0"/>
              <a:t>)</a:t>
            </a:r>
            <a:r>
              <a:rPr lang="zh-TW" altLang="en-US" sz="1800" b="1" dirty="0"/>
              <a:t>、報名表</a:t>
            </a:r>
            <a:r>
              <a:rPr lang="en-US" altLang="zh-TW" sz="1800" b="1" dirty="0"/>
              <a:t>(</a:t>
            </a:r>
            <a:r>
              <a:rPr lang="zh-TW" altLang="en-US" sz="1800" b="1" dirty="0"/>
              <a:t>附件二</a:t>
            </a:r>
            <a:r>
              <a:rPr lang="en-US" altLang="zh-TW" sz="1800" b="1" dirty="0"/>
              <a:t>)</a:t>
            </a:r>
            <a:r>
              <a:rPr lang="zh-TW" altLang="en-US" sz="1800" b="1" dirty="0"/>
              <a:t>、</a:t>
            </a:r>
          </a:p>
          <a:p>
            <a:pPr marL="0" lvl="3" algn="l"/>
            <a:r>
              <a:rPr lang="zh-TW" altLang="en-US" sz="1800" b="1" dirty="0"/>
              <a:t>                探索課程心得整理</a:t>
            </a:r>
            <a:r>
              <a:rPr lang="en-US" altLang="zh-TW" sz="1800" b="1" dirty="0"/>
              <a:t>(</a:t>
            </a:r>
            <a:r>
              <a:rPr lang="zh-TW" altLang="en-US" sz="1800" b="1" dirty="0"/>
              <a:t>格式請參閱附件三</a:t>
            </a:r>
            <a:r>
              <a:rPr lang="en-US" altLang="zh-TW" sz="1800" b="1" dirty="0"/>
              <a:t>)</a:t>
            </a:r>
          </a:p>
          <a:p>
            <a:pPr marL="0" lvl="3" algn="l"/>
            <a:r>
              <a:rPr lang="en-US" altLang="zh-TW" sz="1800" b="1" dirty="0"/>
              <a:t>B.</a:t>
            </a:r>
            <a:r>
              <a:rPr lang="zh-TW" altLang="en-US" sz="1800" b="1" dirty="0"/>
              <a:t>特殊加分資料：可提供幹部特質或課程準備研究相關資料來參加面試。</a:t>
            </a:r>
          </a:p>
          <a:p>
            <a:pPr marL="0" lvl="3" algn="l"/>
            <a:r>
              <a:rPr lang="en-US" altLang="zh-TW" sz="2000" b="1" u="sng" dirty="0">
                <a:solidFill>
                  <a:srgbClr val="FFC000"/>
                </a:solidFill>
              </a:rPr>
              <a:t>4.	</a:t>
            </a:r>
            <a:r>
              <a:rPr lang="zh-TW" altLang="en-US" sz="2000" b="1" u="sng" dirty="0">
                <a:solidFill>
                  <a:srgbClr val="FFC000"/>
                </a:solidFill>
              </a:rPr>
              <a:t>公布錄取名單：</a:t>
            </a:r>
            <a:r>
              <a:rPr lang="en-US" altLang="zh-TW" sz="2000" b="1" u="sng" dirty="0">
                <a:solidFill>
                  <a:srgbClr val="FFC000"/>
                </a:solidFill>
              </a:rPr>
              <a:t>12/5(</a:t>
            </a:r>
            <a:r>
              <a:rPr lang="zh-TW" altLang="en-US" sz="2000" b="1" u="sng" dirty="0">
                <a:solidFill>
                  <a:srgbClr val="FFC000"/>
                </a:solidFill>
              </a:rPr>
              <a:t>四</a:t>
            </a:r>
            <a:r>
              <a:rPr lang="en-US" altLang="zh-TW" sz="2000" b="1" u="sng" dirty="0">
                <a:solidFill>
                  <a:srgbClr val="FFC000"/>
                </a:solidFill>
              </a:rPr>
              <a:t>)</a:t>
            </a:r>
            <a:r>
              <a:rPr lang="zh-TW" altLang="en-US" sz="2000" b="1" u="sng" dirty="0">
                <a:solidFill>
                  <a:srgbClr val="FFC000"/>
                </a:solidFill>
              </a:rPr>
              <a:t>公布幹部甄選錄取名單。</a:t>
            </a:r>
          </a:p>
          <a:p>
            <a:pPr marL="0" lvl="3" algn="l"/>
            <a:r>
              <a:rPr lang="zh-TW" altLang="en-US" sz="1800" b="1" dirty="0"/>
              <a:t>              </a:t>
            </a:r>
            <a:r>
              <a:rPr lang="en-US" altLang="zh-TW" sz="1800" b="1" dirty="0"/>
              <a:t>(</a:t>
            </a:r>
            <a:r>
              <a:rPr lang="zh-TW" altLang="en-US" sz="1800" b="1" dirty="0"/>
              <a:t>若沒有錄取可組隊報名學員甄選</a:t>
            </a:r>
            <a:r>
              <a:rPr lang="en-US" altLang="zh-TW" sz="1800" b="1" dirty="0"/>
              <a:t>)</a:t>
            </a:r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395536" y="34482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0" i="0" u="none" strike="noStrike" kern="1200" cap="all" spc="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一、幹部甄選與報名</a:t>
            </a:r>
            <a:endParaRPr kumimoji="0" lang="zh-TW" altLang="en-US" sz="5400" b="0" i="0" u="none" strike="noStrike" kern="1200" cap="all" spc="5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626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type="subTitle" idx="1"/>
          </p:nvPr>
        </p:nvSpPr>
        <p:spPr>
          <a:xfrm>
            <a:off x="513588" y="1340768"/>
            <a:ext cx="8306884" cy="5400600"/>
          </a:xfrm>
          <a:noFill/>
        </p:spPr>
        <p:txBody>
          <a:bodyPr>
            <a:normAutofit/>
          </a:bodyPr>
          <a:lstStyle/>
          <a:p>
            <a:pPr marL="0" lvl="3" algn="l"/>
            <a:r>
              <a:rPr lang="en-US" altLang="zh-TW" sz="2000" b="1" u="sng" dirty="0">
                <a:solidFill>
                  <a:srgbClr val="FFC000"/>
                </a:solidFill>
              </a:rPr>
              <a:t>1.	</a:t>
            </a:r>
            <a:r>
              <a:rPr lang="zh-TW" altLang="en-US" sz="2000" b="1" u="sng" dirty="0">
                <a:solidFill>
                  <a:srgbClr val="FFC000"/>
                </a:solidFill>
              </a:rPr>
              <a:t>報名時間：</a:t>
            </a:r>
            <a:r>
              <a:rPr lang="en-US" altLang="zh-TW" sz="2000" b="1" u="sng" dirty="0">
                <a:solidFill>
                  <a:srgbClr val="FFC000"/>
                </a:solidFill>
              </a:rPr>
              <a:t>11/27(</a:t>
            </a:r>
            <a:r>
              <a:rPr lang="zh-TW" altLang="en-US" sz="2000" b="1" u="sng" dirty="0">
                <a:solidFill>
                  <a:srgbClr val="FFC000"/>
                </a:solidFill>
              </a:rPr>
              <a:t>三</a:t>
            </a:r>
            <a:r>
              <a:rPr lang="en-US" altLang="zh-TW" sz="2000" b="1" u="sng" dirty="0">
                <a:solidFill>
                  <a:srgbClr val="FFC000"/>
                </a:solidFill>
              </a:rPr>
              <a:t>)</a:t>
            </a:r>
            <a:r>
              <a:rPr lang="zh-TW" altLang="en-US" sz="2000" b="1" u="sng" dirty="0">
                <a:solidFill>
                  <a:srgbClr val="FFC000"/>
                </a:solidFill>
              </a:rPr>
              <a:t>至</a:t>
            </a:r>
            <a:r>
              <a:rPr lang="en-US" altLang="zh-TW" sz="2000" b="1" u="sng" dirty="0">
                <a:solidFill>
                  <a:srgbClr val="FFC000"/>
                </a:solidFill>
              </a:rPr>
              <a:t>12/2(</a:t>
            </a:r>
            <a:r>
              <a:rPr lang="zh-TW" altLang="en-US" sz="2000" b="1" u="sng" dirty="0">
                <a:solidFill>
                  <a:srgbClr val="FFC000"/>
                </a:solidFill>
              </a:rPr>
              <a:t>一</a:t>
            </a:r>
            <a:r>
              <a:rPr lang="en-US" altLang="zh-TW" sz="2000" b="1" u="sng" dirty="0">
                <a:solidFill>
                  <a:srgbClr val="FFC000"/>
                </a:solidFill>
              </a:rPr>
              <a:t>)</a:t>
            </a:r>
            <a:r>
              <a:rPr lang="zh-TW" altLang="en-US" sz="2000" b="1" u="sng" dirty="0">
                <a:solidFill>
                  <a:srgbClr val="FFC000"/>
                </a:solidFill>
              </a:rPr>
              <a:t>網路報名並開始準備面試資料。</a:t>
            </a:r>
          </a:p>
          <a:p>
            <a:pPr marL="0" lvl="3" algn="l"/>
            <a:r>
              <a:rPr lang="en-US" altLang="zh-TW" sz="2000" b="1" u="sng" dirty="0">
                <a:solidFill>
                  <a:srgbClr val="FFC000"/>
                </a:solidFill>
              </a:rPr>
              <a:t>2.	</a:t>
            </a:r>
            <a:r>
              <a:rPr lang="zh-TW" altLang="en-US" sz="2000" b="1" u="sng" dirty="0">
                <a:solidFill>
                  <a:srgbClr val="FFC000"/>
                </a:solidFill>
              </a:rPr>
              <a:t>報名條件：</a:t>
            </a:r>
          </a:p>
          <a:p>
            <a:pPr marL="0" lvl="3" algn="l"/>
            <a:r>
              <a:rPr lang="en-US" altLang="zh-TW" sz="1800" b="1" dirty="0"/>
              <a:t>(1)</a:t>
            </a:r>
            <a:r>
              <a:rPr lang="zh-TW" altLang="en-US" sz="1800" b="1" dirty="0"/>
              <a:t>學生及家長</a:t>
            </a:r>
            <a:r>
              <a:rPr lang="en-US" altLang="zh-TW" sz="1800" b="1" dirty="0"/>
              <a:t>【</a:t>
            </a:r>
            <a:r>
              <a:rPr lang="zh-TW" altLang="en-US" sz="1800" b="1" dirty="0"/>
              <a:t>務必</a:t>
            </a:r>
            <a:r>
              <a:rPr lang="en-US" altLang="zh-TW" sz="1800" b="1" dirty="0"/>
              <a:t>】</a:t>
            </a:r>
            <a:r>
              <a:rPr lang="zh-TW" altLang="en-US" sz="1800" b="1" dirty="0"/>
              <a:t>出席參加</a:t>
            </a:r>
            <a:r>
              <a:rPr lang="en-US" altLang="zh-TW" sz="1800" b="1" dirty="0"/>
              <a:t>11/27(</a:t>
            </a:r>
            <a:r>
              <a:rPr lang="zh-TW" altLang="en-US" sz="1800" b="1" dirty="0"/>
              <a:t>三</a:t>
            </a:r>
            <a:r>
              <a:rPr lang="en-US" altLang="zh-TW" sz="1800" b="1" dirty="0"/>
              <a:t>)</a:t>
            </a:r>
            <a:r>
              <a:rPr lang="zh-TW" altLang="en-US" sz="1800" b="1" dirty="0"/>
              <a:t>晚上的課程說明會，參加者優先錄取。</a:t>
            </a:r>
          </a:p>
          <a:p>
            <a:pPr marL="0" lvl="3" algn="l"/>
            <a:r>
              <a:rPr lang="en-US" altLang="zh-TW" sz="1800" b="1" dirty="0"/>
              <a:t>(2)</a:t>
            </a:r>
            <a:r>
              <a:rPr lang="zh-TW" altLang="en-US" sz="1800" b="1" dirty="0"/>
              <a:t>曾擔任合歡山或溯溪課程幹部且完成心得上傳者，或曾參加</a:t>
            </a:r>
            <a:r>
              <a:rPr lang="en-US" altLang="zh-TW" sz="1800" b="1" dirty="0"/>
              <a:t>2024</a:t>
            </a:r>
            <a:r>
              <a:rPr lang="zh-TW" altLang="en-US" sz="1800" b="1" dirty="0"/>
              <a:t>綠島騎跡課程</a:t>
            </a:r>
          </a:p>
          <a:p>
            <a:pPr marL="0" lvl="3" algn="l"/>
            <a:r>
              <a:rPr lang="zh-TW" altLang="en-US" sz="1800" b="1" dirty="0"/>
              <a:t>   或單車環島課程者。</a:t>
            </a:r>
          </a:p>
          <a:p>
            <a:pPr marL="0" lvl="3" algn="l"/>
            <a:r>
              <a:rPr lang="en-US" altLang="zh-TW" sz="2000" b="1" u="sng" dirty="0">
                <a:solidFill>
                  <a:srgbClr val="FFC000"/>
                </a:solidFill>
              </a:rPr>
              <a:t>3.	</a:t>
            </a:r>
            <a:r>
              <a:rPr lang="zh-TW" altLang="en-US" sz="2000" b="1" u="sng" dirty="0">
                <a:solidFill>
                  <a:srgbClr val="FFC000"/>
                </a:solidFill>
              </a:rPr>
              <a:t>甄選方式：</a:t>
            </a:r>
          </a:p>
          <a:p>
            <a:pPr marL="0" lvl="3" algn="l"/>
            <a:r>
              <a:rPr lang="en-US" altLang="zh-TW" sz="1800" b="1" dirty="0"/>
              <a:t>(1)</a:t>
            </a:r>
            <a:r>
              <a:rPr lang="zh-TW" altLang="en-US" sz="1800" b="1" dirty="0"/>
              <a:t>完成網路報名 </a:t>
            </a:r>
            <a:r>
              <a:rPr lang="en-US" altLang="zh-TW" sz="1800" b="1" dirty="0"/>
              <a:t>(</a:t>
            </a:r>
            <a:r>
              <a:rPr lang="zh-TW" altLang="en-US" sz="1800" b="1" dirty="0"/>
              <a:t>光武國中網站之光武報名系統</a:t>
            </a:r>
            <a:r>
              <a:rPr lang="en-US" altLang="zh-TW" sz="1800" b="1" dirty="0"/>
              <a:t>)</a:t>
            </a:r>
          </a:p>
          <a:p>
            <a:pPr marL="0" lvl="3" algn="l"/>
            <a:r>
              <a:rPr lang="en-US" altLang="zh-TW" sz="1800" b="1" dirty="0"/>
              <a:t>   </a:t>
            </a:r>
            <a:r>
              <a:rPr lang="zh-TW" altLang="en-US" sz="1800" b="1" dirty="0"/>
              <a:t>或直接連結報名網址：</a:t>
            </a:r>
            <a:r>
              <a:rPr lang="en-US" altLang="zh-TW" sz="1800" b="1" dirty="0"/>
              <a:t>https://forms.gle/Q9WbtLGbLxpAhwhu9</a:t>
            </a:r>
          </a:p>
          <a:p>
            <a:pPr marL="0" lvl="3" algn="l"/>
            <a:r>
              <a:rPr lang="en-US" altLang="zh-TW" sz="1800" b="1" dirty="0"/>
              <a:t>(2)</a:t>
            </a:r>
            <a:r>
              <a:rPr lang="zh-TW" altLang="en-US" sz="1800" b="1" dirty="0"/>
              <a:t>幹部個別甄選時間：</a:t>
            </a:r>
            <a:r>
              <a:rPr lang="en-US" altLang="zh-TW" sz="1800" b="1" dirty="0"/>
              <a:t>12/3(</a:t>
            </a:r>
            <a:r>
              <a:rPr lang="zh-TW" altLang="en-US" sz="1800" b="1" dirty="0"/>
              <a:t>二</a:t>
            </a:r>
            <a:r>
              <a:rPr lang="en-US" altLang="zh-TW" sz="1800" b="1" dirty="0"/>
              <a:t>)~12/4(</a:t>
            </a:r>
            <a:r>
              <a:rPr lang="zh-TW" altLang="en-US" sz="1800" b="1" dirty="0"/>
              <a:t>三</a:t>
            </a:r>
            <a:r>
              <a:rPr lang="en-US" altLang="zh-TW" sz="1800" b="1" dirty="0"/>
              <a:t>)</a:t>
            </a:r>
            <a:r>
              <a:rPr lang="zh-TW" altLang="en-US" sz="1800" b="1" dirty="0"/>
              <a:t>午休</a:t>
            </a:r>
            <a:r>
              <a:rPr lang="en-US" altLang="zh-TW" sz="1800" b="1" dirty="0"/>
              <a:t>(</a:t>
            </a:r>
            <a:r>
              <a:rPr lang="zh-TW" altLang="en-US" sz="1800" b="1" dirty="0"/>
              <a:t>時程另行公告</a:t>
            </a:r>
            <a:r>
              <a:rPr lang="en-US" altLang="zh-TW" sz="1800" b="1" dirty="0"/>
              <a:t>)</a:t>
            </a:r>
            <a:r>
              <a:rPr lang="zh-TW" altLang="en-US" sz="1800" b="1" dirty="0"/>
              <a:t>。</a:t>
            </a:r>
          </a:p>
          <a:p>
            <a:pPr marL="0" lvl="3" algn="l"/>
            <a:r>
              <a:rPr lang="en-US" altLang="zh-TW" sz="1800" b="1" dirty="0"/>
              <a:t>(3)</a:t>
            </a:r>
            <a:r>
              <a:rPr lang="zh-TW" altLang="en-US" sz="1800" b="1" dirty="0"/>
              <a:t>準備面試資料：</a:t>
            </a:r>
          </a:p>
          <a:p>
            <a:pPr marL="0" lvl="3" algn="l"/>
            <a:r>
              <a:rPr lang="en-US" altLang="zh-TW" sz="1800" b="1" dirty="0"/>
              <a:t>A.</a:t>
            </a:r>
            <a:r>
              <a:rPr lang="zh-TW" altLang="en-US" sz="1800" b="1" dirty="0"/>
              <a:t>個人基本資料：家長同意書</a:t>
            </a:r>
            <a:r>
              <a:rPr lang="en-US" altLang="zh-TW" sz="1800" b="1" dirty="0"/>
              <a:t>(</a:t>
            </a:r>
            <a:r>
              <a:rPr lang="zh-TW" altLang="en-US" sz="1800" b="1" dirty="0"/>
              <a:t>附件一</a:t>
            </a:r>
            <a:r>
              <a:rPr lang="en-US" altLang="zh-TW" sz="1800" b="1" dirty="0"/>
              <a:t>)</a:t>
            </a:r>
            <a:r>
              <a:rPr lang="zh-TW" altLang="en-US" sz="1800" b="1" dirty="0"/>
              <a:t>、報名表</a:t>
            </a:r>
            <a:r>
              <a:rPr lang="en-US" altLang="zh-TW" sz="1800" b="1" dirty="0"/>
              <a:t>(</a:t>
            </a:r>
            <a:r>
              <a:rPr lang="zh-TW" altLang="en-US" sz="1800" b="1" dirty="0"/>
              <a:t>附件二</a:t>
            </a:r>
            <a:r>
              <a:rPr lang="en-US" altLang="zh-TW" sz="1800" b="1" dirty="0"/>
              <a:t>)</a:t>
            </a:r>
            <a:r>
              <a:rPr lang="zh-TW" altLang="en-US" sz="1800" b="1" dirty="0"/>
              <a:t>、</a:t>
            </a:r>
          </a:p>
          <a:p>
            <a:pPr marL="0" lvl="3" algn="l"/>
            <a:r>
              <a:rPr lang="zh-TW" altLang="en-US" sz="1800" b="1" dirty="0"/>
              <a:t>                探索課程心得整理</a:t>
            </a:r>
            <a:r>
              <a:rPr lang="en-US" altLang="zh-TW" sz="1800" b="1" dirty="0"/>
              <a:t>(</a:t>
            </a:r>
            <a:r>
              <a:rPr lang="zh-TW" altLang="en-US" sz="1800" b="1" dirty="0"/>
              <a:t>格式請參閱附件三</a:t>
            </a:r>
            <a:r>
              <a:rPr lang="en-US" altLang="zh-TW" sz="1800" b="1" dirty="0"/>
              <a:t>)</a:t>
            </a:r>
          </a:p>
          <a:p>
            <a:pPr marL="0" lvl="3" algn="l"/>
            <a:r>
              <a:rPr lang="en-US" altLang="zh-TW" sz="1800" b="1" dirty="0"/>
              <a:t>B.</a:t>
            </a:r>
            <a:r>
              <a:rPr lang="zh-TW" altLang="en-US" sz="1800" b="1" dirty="0"/>
              <a:t>特殊加分資料：可提供幹部特質或課程準備研究相關資料來參加面試。</a:t>
            </a:r>
          </a:p>
          <a:p>
            <a:pPr marL="0" lvl="3" algn="l"/>
            <a:r>
              <a:rPr lang="en-US" altLang="zh-TW" sz="2000" b="1" u="sng" dirty="0">
                <a:solidFill>
                  <a:srgbClr val="FFC000"/>
                </a:solidFill>
              </a:rPr>
              <a:t>4.	</a:t>
            </a:r>
            <a:r>
              <a:rPr lang="zh-TW" altLang="en-US" sz="2000" b="1" u="sng" dirty="0">
                <a:solidFill>
                  <a:srgbClr val="FFC000"/>
                </a:solidFill>
              </a:rPr>
              <a:t>公布錄取名單：</a:t>
            </a:r>
            <a:r>
              <a:rPr lang="en-US" altLang="zh-TW" sz="2000" b="1" u="sng" dirty="0">
                <a:solidFill>
                  <a:srgbClr val="FFC000"/>
                </a:solidFill>
              </a:rPr>
              <a:t>12/5(</a:t>
            </a:r>
            <a:r>
              <a:rPr lang="zh-TW" altLang="en-US" sz="2000" b="1" u="sng" dirty="0">
                <a:solidFill>
                  <a:srgbClr val="FFC000"/>
                </a:solidFill>
              </a:rPr>
              <a:t>四</a:t>
            </a:r>
            <a:r>
              <a:rPr lang="en-US" altLang="zh-TW" sz="2000" b="1" u="sng" dirty="0">
                <a:solidFill>
                  <a:srgbClr val="FFC000"/>
                </a:solidFill>
              </a:rPr>
              <a:t>)</a:t>
            </a:r>
            <a:r>
              <a:rPr lang="zh-TW" altLang="en-US" sz="2000" b="1" u="sng" dirty="0">
                <a:solidFill>
                  <a:srgbClr val="FFC000"/>
                </a:solidFill>
              </a:rPr>
              <a:t>公布幹部甄選錄取名單。</a:t>
            </a:r>
          </a:p>
          <a:p>
            <a:pPr marL="0" lvl="3" algn="l"/>
            <a:r>
              <a:rPr lang="zh-TW" altLang="en-US" sz="1800" b="1" dirty="0"/>
              <a:t>              </a:t>
            </a:r>
            <a:r>
              <a:rPr lang="en-US" altLang="zh-TW" sz="1800" b="1" dirty="0"/>
              <a:t>(</a:t>
            </a:r>
            <a:r>
              <a:rPr lang="zh-TW" altLang="en-US" sz="1800" b="1" dirty="0"/>
              <a:t>若沒有錄取可組隊報名學員甄選</a:t>
            </a:r>
            <a:r>
              <a:rPr lang="en-US" altLang="zh-TW" sz="1800" b="1" dirty="0"/>
              <a:t>)</a:t>
            </a:r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395536" y="34482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0" i="0" u="none" strike="noStrike" kern="1200" cap="all" spc="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一、幹部甄選與報名</a:t>
            </a:r>
            <a:endParaRPr kumimoji="0" lang="zh-TW" altLang="en-US" sz="5400" b="0" i="0" u="none" strike="noStrike" kern="1200" cap="all" spc="5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891" y="54590"/>
            <a:ext cx="5210089" cy="674882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594" y="34267"/>
            <a:ext cx="4737556" cy="67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7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type="subTitle" idx="1"/>
          </p:nvPr>
        </p:nvSpPr>
        <p:spPr>
          <a:xfrm>
            <a:off x="395536" y="1437968"/>
            <a:ext cx="8424936" cy="5328592"/>
          </a:xfrm>
        </p:spPr>
        <p:txBody>
          <a:bodyPr>
            <a:normAutofit/>
          </a:bodyPr>
          <a:lstStyle/>
          <a:p>
            <a:pPr marL="0" lvl="3" algn="l"/>
            <a:r>
              <a:rPr lang="en-US" altLang="zh-TW" sz="2000" b="1" u="sng" dirty="0">
                <a:solidFill>
                  <a:srgbClr val="FFC000"/>
                </a:solidFill>
              </a:rPr>
              <a:t>1.</a:t>
            </a:r>
            <a:r>
              <a:rPr lang="zh-TW" altLang="en-US" sz="2000" b="1" u="sng" dirty="0">
                <a:solidFill>
                  <a:srgbClr val="FFC000"/>
                </a:solidFill>
              </a:rPr>
              <a:t>報名時間：</a:t>
            </a:r>
            <a:r>
              <a:rPr lang="en-US" altLang="zh-TW" sz="2000" b="1" u="sng" dirty="0">
                <a:solidFill>
                  <a:srgbClr val="FFC000"/>
                </a:solidFill>
              </a:rPr>
              <a:t>11/27(</a:t>
            </a:r>
            <a:r>
              <a:rPr lang="zh-TW" altLang="en-US" sz="2000" b="1" u="sng" dirty="0">
                <a:solidFill>
                  <a:srgbClr val="FFC000"/>
                </a:solidFill>
              </a:rPr>
              <a:t>三</a:t>
            </a:r>
            <a:r>
              <a:rPr lang="en-US" altLang="zh-TW" sz="2000" b="1" u="sng" dirty="0">
                <a:solidFill>
                  <a:srgbClr val="FFC000"/>
                </a:solidFill>
              </a:rPr>
              <a:t>)</a:t>
            </a:r>
            <a:r>
              <a:rPr lang="zh-TW" altLang="en-US" sz="2000" b="1" u="sng" dirty="0">
                <a:solidFill>
                  <a:srgbClr val="FFC000"/>
                </a:solidFill>
              </a:rPr>
              <a:t>至</a:t>
            </a:r>
            <a:r>
              <a:rPr lang="en-US" altLang="zh-TW" sz="2000" b="1" u="sng" dirty="0">
                <a:solidFill>
                  <a:srgbClr val="FFC000"/>
                </a:solidFill>
              </a:rPr>
              <a:t>12/8(</a:t>
            </a:r>
            <a:r>
              <a:rPr lang="zh-TW" altLang="en-US" sz="2000" b="1" u="sng" dirty="0">
                <a:solidFill>
                  <a:srgbClr val="FFC000"/>
                </a:solidFill>
              </a:rPr>
              <a:t>日</a:t>
            </a:r>
            <a:r>
              <a:rPr lang="en-US" altLang="zh-TW" sz="2000" b="1" u="sng" dirty="0">
                <a:solidFill>
                  <a:srgbClr val="FFC000"/>
                </a:solidFill>
              </a:rPr>
              <a:t>)</a:t>
            </a:r>
            <a:r>
              <a:rPr lang="zh-TW" altLang="en-US" sz="2000" b="1" u="sng" dirty="0">
                <a:solidFill>
                  <a:srgbClr val="FFC000"/>
                </a:solidFill>
              </a:rPr>
              <a:t>網路報名並開始準備面試資料。</a:t>
            </a:r>
          </a:p>
          <a:p>
            <a:pPr marL="0" lvl="3" algn="l"/>
            <a:r>
              <a:rPr lang="en-US" altLang="zh-TW" sz="2000" b="1" u="sng" dirty="0">
                <a:solidFill>
                  <a:srgbClr val="FFC000"/>
                </a:solidFill>
              </a:rPr>
              <a:t>2.</a:t>
            </a:r>
            <a:r>
              <a:rPr lang="zh-TW" altLang="en-US" sz="2000" b="1" u="sng" dirty="0">
                <a:solidFill>
                  <a:srgbClr val="FFC000"/>
                </a:solidFill>
              </a:rPr>
              <a:t>報名條件：</a:t>
            </a:r>
          </a:p>
          <a:p>
            <a:pPr marL="0" lvl="3" algn="l"/>
            <a:r>
              <a:rPr lang="en-US" altLang="zh-TW" sz="1800" b="1" dirty="0"/>
              <a:t>(1)</a:t>
            </a:r>
            <a:r>
              <a:rPr lang="zh-TW" altLang="en-US" sz="1800" b="1" dirty="0"/>
              <a:t>學生及家長</a:t>
            </a:r>
            <a:r>
              <a:rPr lang="en-US" altLang="zh-TW" sz="1800" b="1" dirty="0"/>
              <a:t>【</a:t>
            </a:r>
            <a:r>
              <a:rPr lang="zh-TW" altLang="en-US" sz="1800" b="1" dirty="0"/>
              <a:t>務必</a:t>
            </a:r>
            <a:r>
              <a:rPr lang="en-US" altLang="zh-TW" sz="1800" b="1" dirty="0"/>
              <a:t>】</a:t>
            </a:r>
            <a:r>
              <a:rPr lang="zh-TW" altLang="en-US" sz="1800" b="1" dirty="0"/>
              <a:t>出席參加</a:t>
            </a:r>
            <a:r>
              <a:rPr lang="en-US" altLang="zh-TW" sz="1800" b="1" dirty="0"/>
              <a:t>11/27(</a:t>
            </a:r>
            <a:r>
              <a:rPr lang="zh-TW" altLang="en-US" sz="1800" b="1" dirty="0"/>
              <a:t>三</a:t>
            </a:r>
            <a:r>
              <a:rPr lang="en-US" altLang="zh-TW" sz="1800" b="1" dirty="0"/>
              <a:t>)</a:t>
            </a:r>
            <a:r>
              <a:rPr lang="zh-TW" altLang="en-US" sz="1800" b="1" dirty="0"/>
              <a:t>晚上的課程說明會，參加者優先錄取。</a:t>
            </a:r>
          </a:p>
          <a:p>
            <a:pPr marL="0" lvl="3" algn="l"/>
            <a:r>
              <a:rPr lang="en-US" altLang="zh-TW" sz="1800" b="1" dirty="0"/>
              <a:t>(2)</a:t>
            </a:r>
            <a:r>
              <a:rPr lang="zh-TW" altLang="en-US" sz="1800" b="1" dirty="0"/>
              <a:t>曾參與合歡山或溯溪課程且完成心得上傳者。</a:t>
            </a:r>
            <a:r>
              <a:rPr lang="en-US" altLang="zh-TW" sz="1800" b="1" dirty="0"/>
              <a:t>(</a:t>
            </a:r>
            <a:r>
              <a:rPr lang="zh-TW" altLang="en-US" sz="1800" b="1" dirty="0"/>
              <a:t>若參與</a:t>
            </a:r>
            <a:r>
              <a:rPr lang="en-US" altLang="zh-TW" sz="1800" b="1" dirty="0"/>
              <a:t>112</a:t>
            </a:r>
            <a:r>
              <a:rPr lang="zh-TW" altLang="en-US" sz="1800" b="1" dirty="0"/>
              <a:t>合歡山探索課程需確</a:t>
            </a:r>
          </a:p>
          <a:p>
            <a:pPr marL="0" lvl="3" algn="l"/>
            <a:r>
              <a:rPr lang="zh-TW" altLang="en-US" sz="1800" b="1" dirty="0"/>
              <a:t>   實完成兩張跑步卡。</a:t>
            </a:r>
            <a:r>
              <a:rPr lang="en-US" altLang="zh-TW" sz="1800" b="1" dirty="0"/>
              <a:t>)</a:t>
            </a:r>
          </a:p>
          <a:p>
            <a:pPr marL="0" lvl="3" algn="l"/>
            <a:r>
              <a:rPr lang="en-US" altLang="zh-TW" sz="2000" b="1" u="sng" dirty="0">
                <a:solidFill>
                  <a:srgbClr val="FFC000"/>
                </a:solidFill>
              </a:rPr>
              <a:t>3.	</a:t>
            </a:r>
            <a:r>
              <a:rPr lang="zh-TW" altLang="en-US" sz="2000" b="1" u="sng" dirty="0">
                <a:solidFill>
                  <a:srgbClr val="FFC000"/>
                </a:solidFill>
              </a:rPr>
              <a:t>甄選方式：</a:t>
            </a:r>
          </a:p>
          <a:p>
            <a:pPr marL="0" lvl="3" algn="l"/>
            <a:r>
              <a:rPr lang="en-US" altLang="zh-TW" sz="1800" b="1" dirty="0"/>
              <a:t>(1)</a:t>
            </a:r>
            <a:r>
              <a:rPr lang="zh-TW" altLang="en-US" sz="1800" b="1" dirty="0"/>
              <a:t>完成網路報名 </a:t>
            </a:r>
            <a:r>
              <a:rPr lang="en-US" altLang="zh-TW" sz="1800" b="1" dirty="0"/>
              <a:t>(</a:t>
            </a:r>
            <a:r>
              <a:rPr lang="zh-TW" altLang="en-US" sz="1800" b="1" dirty="0"/>
              <a:t>光武國中網站之光武報名系統</a:t>
            </a:r>
            <a:r>
              <a:rPr lang="en-US" altLang="zh-TW" sz="1800" b="1" dirty="0"/>
              <a:t>)</a:t>
            </a:r>
          </a:p>
          <a:p>
            <a:pPr marL="0" lvl="3" algn="l"/>
            <a:r>
              <a:rPr lang="en-US" altLang="zh-TW" sz="1800" b="1" dirty="0"/>
              <a:t>   </a:t>
            </a:r>
            <a:r>
              <a:rPr lang="zh-TW" altLang="en-US" sz="1800" b="1" dirty="0"/>
              <a:t>或直接連結報名網址：</a:t>
            </a:r>
            <a:r>
              <a:rPr lang="en-US" altLang="zh-TW" sz="1800" b="1" dirty="0"/>
              <a:t>https://forms.gle/Q9WbtLGbLxpAhwhu9 </a:t>
            </a:r>
          </a:p>
          <a:p>
            <a:pPr marL="0" lvl="3" algn="l"/>
            <a:r>
              <a:rPr lang="en-US" altLang="zh-TW" sz="1800" b="1" dirty="0"/>
              <a:t>(2)</a:t>
            </a:r>
            <a:r>
              <a:rPr lang="zh-TW" altLang="en-US" sz="1800" b="1" dirty="0"/>
              <a:t>學員甄選：採小組面試方式，每組人數：</a:t>
            </a:r>
            <a:r>
              <a:rPr lang="en-US" altLang="zh-TW" sz="1800" b="1" dirty="0"/>
              <a:t>2-4</a:t>
            </a:r>
            <a:r>
              <a:rPr lang="zh-TW" altLang="en-US" sz="1800" b="1" dirty="0"/>
              <a:t>人，</a:t>
            </a:r>
          </a:p>
          <a:p>
            <a:pPr marL="0" lvl="3" algn="l"/>
            <a:r>
              <a:rPr lang="zh-TW" altLang="en-US" sz="1800" b="1" dirty="0"/>
              <a:t>   時間：</a:t>
            </a:r>
            <a:r>
              <a:rPr lang="en-US" altLang="zh-TW" sz="1800" b="1" dirty="0"/>
              <a:t>12/11(</a:t>
            </a:r>
            <a:r>
              <a:rPr lang="zh-TW" altLang="en-US" sz="1800" b="1" dirty="0"/>
              <a:t>三</a:t>
            </a:r>
            <a:r>
              <a:rPr lang="en-US" altLang="zh-TW" sz="1800" b="1" dirty="0"/>
              <a:t>)~12/13(</a:t>
            </a:r>
            <a:r>
              <a:rPr lang="zh-TW" altLang="en-US" sz="1800" b="1" dirty="0"/>
              <a:t>五</a:t>
            </a:r>
            <a:r>
              <a:rPr lang="en-US" altLang="zh-TW" sz="1800" b="1" dirty="0"/>
              <a:t>)</a:t>
            </a:r>
            <a:r>
              <a:rPr lang="zh-TW" altLang="en-US" sz="1800" b="1" dirty="0"/>
              <a:t>午休</a:t>
            </a:r>
            <a:r>
              <a:rPr lang="en-US" altLang="zh-TW" sz="1800" b="1" dirty="0"/>
              <a:t>(</a:t>
            </a:r>
            <a:r>
              <a:rPr lang="zh-TW" altLang="en-US" sz="1800" b="1" dirty="0"/>
              <a:t>時程另行公告</a:t>
            </a:r>
            <a:r>
              <a:rPr lang="en-US" altLang="zh-TW" sz="1800" b="1" dirty="0"/>
              <a:t>)</a:t>
            </a:r>
            <a:r>
              <a:rPr lang="zh-TW" altLang="en-US" sz="1800" b="1" dirty="0"/>
              <a:t>。</a:t>
            </a:r>
          </a:p>
          <a:p>
            <a:pPr marL="0" lvl="3" algn="l"/>
            <a:r>
              <a:rPr lang="en-US" altLang="zh-TW" sz="1800" b="1" dirty="0"/>
              <a:t>(3)</a:t>
            </a:r>
            <a:r>
              <a:rPr lang="zh-TW" altLang="en-US" sz="1800" b="1" dirty="0"/>
              <a:t>準備面試資料：</a:t>
            </a:r>
          </a:p>
          <a:p>
            <a:pPr marL="0" lvl="3" algn="l"/>
            <a:r>
              <a:rPr lang="en-US" altLang="zh-TW" sz="1800" b="1" dirty="0"/>
              <a:t>A.</a:t>
            </a:r>
            <a:r>
              <a:rPr lang="zh-TW" altLang="en-US" sz="1800" b="1" dirty="0"/>
              <a:t>個人準備資料：家長同意書</a:t>
            </a:r>
            <a:r>
              <a:rPr lang="en-US" altLang="zh-TW" sz="1800" b="1" dirty="0"/>
              <a:t>(</a:t>
            </a:r>
            <a:r>
              <a:rPr lang="zh-TW" altLang="en-US" sz="1800" b="1" dirty="0"/>
              <a:t>附件一</a:t>
            </a:r>
            <a:r>
              <a:rPr lang="en-US" altLang="zh-TW" sz="1800" b="1" dirty="0"/>
              <a:t>)</a:t>
            </a:r>
            <a:r>
              <a:rPr lang="zh-TW" altLang="en-US" sz="1800" b="1" dirty="0"/>
              <a:t>、報名表</a:t>
            </a:r>
            <a:r>
              <a:rPr lang="en-US" altLang="zh-TW" sz="1800" b="1" dirty="0"/>
              <a:t>(</a:t>
            </a:r>
            <a:r>
              <a:rPr lang="zh-TW" altLang="en-US" sz="1800" b="1" dirty="0"/>
              <a:t>附件二</a:t>
            </a:r>
            <a:r>
              <a:rPr lang="en-US" altLang="zh-TW" sz="1800" b="1" dirty="0"/>
              <a:t>)</a:t>
            </a:r>
            <a:r>
              <a:rPr lang="zh-TW" altLang="en-US" sz="1800" b="1" dirty="0"/>
              <a:t>、</a:t>
            </a:r>
          </a:p>
          <a:p>
            <a:pPr marL="0" lvl="3" algn="l"/>
            <a:r>
              <a:rPr lang="zh-TW" altLang="en-US" sz="1800" b="1" dirty="0"/>
              <a:t>                探索課程心得整理</a:t>
            </a:r>
            <a:r>
              <a:rPr lang="en-US" altLang="zh-TW" sz="1800" b="1" dirty="0"/>
              <a:t>(</a:t>
            </a:r>
            <a:r>
              <a:rPr lang="zh-TW" altLang="en-US" sz="1800" b="1" dirty="0"/>
              <a:t>格式請參閱附件三</a:t>
            </a:r>
            <a:r>
              <a:rPr lang="en-US" altLang="zh-TW" sz="1800" b="1" dirty="0"/>
              <a:t>)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395536" y="34482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0" i="0" u="none" strike="noStrike" kern="1200" cap="all" spc="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二、學員甄選與報名</a:t>
            </a:r>
            <a:endParaRPr kumimoji="0" lang="zh-TW" altLang="en-US" sz="5400" b="0" i="0" u="none" strike="noStrike" kern="1200" cap="all" spc="5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4943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type="subTitle" idx="1"/>
          </p:nvPr>
        </p:nvSpPr>
        <p:spPr>
          <a:xfrm>
            <a:off x="395536" y="1457425"/>
            <a:ext cx="8064896" cy="5112568"/>
          </a:xfrm>
          <a:solidFill>
            <a:srgbClr val="3A5A24"/>
          </a:solidFill>
        </p:spPr>
        <p:txBody>
          <a:bodyPr>
            <a:normAutofit/>
          </a:bodyPr>
          <a:lstStyle/>
          <a:p>
            <a:pPr marL="0" lvl="3" algn="l"/>
            <a:r>
              <a:rPr lang="en-US" altLang="zh-TW" sz="2000" b="1" u="sng" dirty="0">
                <a:solidFill>
                  <a:srgbClr val="FFC000"/>
                </a:solidFill>
              </a:rPr>
              <a:t>B.</a:t>
            </a:r>
            <a:r>
              <a:rPr lang="zh-TW" altLang="en-US" sz="2000" b="1" u="sng" dirty="0">
                <a:solidFill>
                  <a:srgbClr val="FFC000"/>
                </a:solidFill>
              </a:rPr>
              <a:t>學員小組準備資料：小組主題探究報告書</a:t>
            </a:r>
            <a:r>
              <a:rPr lang="en-US" altLang="zh-TW" sz="2000" b="1" u="sng" dirty="0">
                <a:solidFill>
                  <a:srgbClr val="FFC000"/>
                </a:solidFill>
              </a:rPr>
              <a:t>(</a:t>
            </a:r>
            <a:r>
              <a:rPr lang="zh-TW" altLang="en-US" sz="2000" b="1" u="sng" dirty="0">
                <a:solidFill>
                  <a:srgbClr val="FFC000"/>
                </a:solidFill>
              </a:rPr>
              <a:t>格式另行公告</a:t>
            </a:r>
            <a:r>
              <a:rPr lang="en-US" altLang="zh-TW" sz="2000" b="1" u="sng" dirty="0">
                <a:solidFill>
                  <a:srgbClr val="FFC000"/>
                </a:solidFill>
              </a:rPr>
              <a:t>)</a:t>
            </a:r>
          </a:p>
          <a:p>
            <a:pPr marL="0" lvl="3" algn="l"/>
            <a:r>
              <a:rPr lang="en-US" altLang="zh-TW" sz="1800" b="1" dirty="0"/>
              <a:t>                    </a:t>
            </a:r>
            <a:r>
              <a:rPr lang="zh-TW" altLang="en-US" sz="1800" b="1" dirty="0"/>
              <a:t>全組繳交一份即可！</a:t>
            </a:r>
          </a:p>
          <a:p>
            <a:pPr marL="0" lvl="3" algn="l"/>
            <a:r>
              <a:rPr lang="zh-TW" altLang="en-US" sz="1800" b="1" dirty="0"/>
              <a:t>  主題：漫步綠島</a:t>
            </a:r>
          </a:p>
          <a:p>
            <a:pPr marL="0" lvl="3" algn="l"/>
            <a:r>
              <a:rPr lang="zh-TW" altLang="en-US" sz="1800" b="1" dirty="0"/>
              <a:t>  內容：探究綠島有關的人文歷史、生態探索、海洋體驗</a:t>
            </a:r>
            <a:r>
              <a:rPr lang="en-US" altLang="zh-TW" sz="1800" b="1" dirty="0"/>
              <a:t>……</a:t>
            </a:r>
            <a:r>
              <a:rPr lang="zh-TW" altLang="en-US" sz="1800" b="1" dirty="0"/>
              <a:t>做成小組主題研</a:t>
            </a:r>
          </a:p>
          <a:p>
            <a:pPr marL="0" lvl="3" algn="l"/>
            <a:r>
              <a:rPr lang="zh-TW" altLang="en-US" sz="1800" b="1" dirty="0"/>
              <a:t>究報告由以下項目挑選</a:t>
            </a:r>
            <a:r>
              <a:rPr lang="en-US" altLang="zh-TW" sz="1800" b="1" dirty="0"/>
              <a:t>1-2</a:t>
            </a:r>
            <a:r>
              <a:rPr lang="zh-TW" altLang="en-US" sz="1800" b="1" dirty="0"/>
              <a:t>項討論來參加面試。</a:t>
            </a:r>
          </a:p>
          <a:p>
            <a:pPr marL="0" lvl="3" algn="l"/>
            <a:r>
              <a:rPr lang="zh-TW" altLang="en-US" sz="1800" b="1" dirty="0"/>
              <a:t>  </a:t>
            </a:r>
            <a:r>
              <a:rPr lang="en-US" altLang="zh-TW" sz="1800" b="1" dirty="0"/>
              <a:t>1.</a:t>
            </a:r>
            <a:r>
              <a:rPr lang="zh-TW" altLang="en-US" sz="1800" b="1" dirty="0"/>
              <a:t>人文歷史</a:t>
            </a:r>
            <a:r>
              <a:rPr lang="en-US" altLang="zh-TW" sz="1800" b="1" dirty="0"/>
              <a:t>(</a:t>
            </a:r>
            <a:r>
              <a:rPr lang="zh-TW" altLang="en-US" sz="1800" b="1" dirty="0"/>
              <a:t>人權紀念碑、綠洲山莊</a:t>
            </a:r>
            <a:r>
              <a:rPr lang="en-US" altLang="zh-TW" sz="1800" b="1" dirty="0"/>
              <a:t>……)</a:t>
            </a:r>
          </a:p>
          <a:p>
            <a:pPr marL="0" lvl="3" algn="l"/>
            <a:r>
              <a:rPr lang="en-US" altLang="zh-TW" sz="1800" b="1" dirty="0"/>
              <a:t>  2.</a:t>
            </a:r>
            <a:r>
              <a:rPr lang="zh-TW" altLang="en-US" sz="1800" b="1" dirty="0"/>
              <a:t>生態探索</a:t>
            </a:r>
            <a:r>
              <a:rPr lang="en-US" altLang="zh-TW" sz="1800" b="1" dirty="0"/>
              <a:t>(</a:t>
            </a:r>
            <a:r>
              <a:rPr lang="zh-TW" altLang="en-US" sz="1800" b="1" dirty="0"/>
              <a:t>潮間帶生態、梅花鹿、椰子蟹</a:t>
            </a:r>
            <a:r>
              <a:rPr lang="en-US" altLang="zh-TW" sz="1800" b="1" dirty="0"/>
              <a:t>……)</a:t>
            </a:r>
          </a:p>
          <a:p>
            <a:pPr marL="0" lvl="3" algn="l"/>
            <a:r>
              <a:rPr lang="en-US" altLang="zh-TW" sz="1800" b="1" dirty="0"/>
              <a:t>  3.</a:t>
            </a:r>
            <a:r>
              <a:rPr lang="zh-TW" altLang="en-US" sz="1800" b="1" dirty="0"/>
              <a:t>海洋體驗</a:t>
            </a:r>
            <a:r>
              <a:rPr lang="en-US" altLang="zh-TW" sz="1800" b="1" dirty="0"/>
              <a:t>(</a:t>
            </a:r>
            <a:r>
              <a:rPr lang="zh-TW" altLang="en-US" sz="1800" b="1" dirty="0"/>
              <a:t>獨木舟、潛水、浮潛、溫泉</a:t>
            </a:r>
            <a:r>
              <a:rPr lang="en-US" altLang="zh-TW" sz="1800" b="1" dirty="0"/>
              <a:t>……</a:t>
            </a:r>
            <a:r>
              <a:rPr lang="zh-TW" altLang="en-US" sz="1800" b="1" dirty="0"/>
              <a:t>水域安全探究</a:t>
            </a:r>
            <a:r>
              <a:rPr lang="en-US" altLang="zh-TW" sz="1800" b="1" dirty="0"/>
              <a:t>)</a:t>
            </a:r>
          </a:p>
          <a:p>
            <a:pPr marL="0" lvl="3" algn="l"/>
            <a:r>
              <a:rPr lang="en-US" altLang="zh-TW" sz="1800" b="1" dirty="0"/>
              <a:t>C.</a:t>
            </a:r>
            <a:r>
              <a:rPr lang="zh-TW" altLang="en-US" sz="1800" b="1" dirty="0"/>
              <a:t>特殊加分資料：</a:t>
            </a:r>
          </a:p>
          <a:p>
            <a:pPr marL="0" lvl="3" algn="l"/>
            <a:r>
              <a:rPr lang="zh-TW" altLang="en-US" sz="1800" b="1" dirty="0"/>
              <a:t>  </a:t>
            </a:r>
            <a:r>
              <a:rPr lang="en-US" altLang="zh-TW" sz="1800" b="1" dirty="0"/>
              <a:t>1.</a:t>
            </a:r>
            <a:r>
              <a:rPr lang="zh-TW" altLang="en-US" sz="1800" b="1" dirty="0"/>
              <a:t>可提供小隊特質</a:t>
            </a:r>
            <a:r>
              <a:rPr lang="en-US" altLang="zh-TW" sz="1800" b="1" dirty="0"/>
              <a:t>(</a:t>
            </a:r>
            <a:r>
              <a:rPr lang="zh-TW" altLang="en-US" sz="1800" b="1" dirty="0"/>
              <a:t>如跨年級組成、小隊自主體能訓練計劃表及實踐</a:t>
            </a:r>
            <a:r>
              <a:rPr lang="en-US" altLang="zh-TW" sz="1800" b="1" dirty="0"/>
              <a:t>……)</a:t>
            </a:r>
            <a:r>
              <a:rPr lang="zh-TW" altLang="en-US" sz="1800" b="1" dirty="0"/>
              <a:t>。</a:t>
            </a:r>
          </a:p>
          <a:p>
            <a:pPr marL="0" lvl="3" algn="l"/>
            <a:r>
              <a:rPr lang="zh-TW" altLang="en-US" sz="1800" b="1" dirty="0"/>
              <a:t>  </a:t>
            </a:r>
            <a:r>
              <a:rPr lang="en-US" altLang="zh-TW" sz="1800" b="1" dirty="0"/>
              <a:t>2.</a:t>
            </a:r>
            <a:r>
              <a:rPr lang="zh-TW" altLang="en-US" sz="1800" b="1" dirty="0"/>
              <a:t>報告準備討論時間或會議記錄。</a:t>
            </a:r>
          </a:p>
          <a:p>
            <a:pPr marL="0" lvl="3" algn="l"/>
            <a:r>
              <a:rPr lang="zh-TW" altLang="en-US" sz="1800" b="1" dirty="0"/>
              <a:t>  </a:t>
            </a:r>
            <a:r>
              <a:rPr lang="en-US" altLang="zh-TW" sz="1800" b="1" dirty="0"/>
              <a:t>3.</a:t>
            </a:r>
            <a:r>
              <a:rPr lang="zh-TW" altLang="en-US" sz="1800" b="1" dirty="0"/>
              <a:t>與教師或專家學者討論諮詢相關資料。</a:t>
            </a:r>
          </a:p>
          <a:p>
            <a:pPr marL="0" lvl="3" algn="l"/>
            <a:r>
              <a:rPr lang="en-US" altLang="zh-TW" sz="2000" b="1" u="sng" dirty="0">
                <a:solidFill>
                  <a:srgbClr val="FFC000"/>
                </a:solidFill>
              </a:rPr>
              <a:t>4.</a:t>
            </a:r>
            <a:r>
              <a:rPr lang="zh-TW" altLang="en-US" sz="2000" b="1" u="sng" dirty="0">
                <a:solidFill>
                  <a:srgbClr val="FFC000"/>
                </a:solidFill>
              </a:rPr>
              <a:t>公布錄取名單：</a:t>
            </a:r>
            <a:r>
              <a:rPr lang="en-US" altLang="zh-TW" sz="2000" b="1" u="sng" dirty="0">
                <a:solidFill>
                  <a:srgbClr val="FFC000"/>
                </a:solidFill>
              </a:rPr>
              <a:t>113/12/18(</a:t>
            </a:r>
            <a:r>
              <a:rPr lang="zh-TW" altLang="en-US" sz="2000" b="1" u="sng" dirty="0">
                <a:solidFill>
                  <a:srgbClr val="FFC000"/>
                </a:solidFill>
              </a:rPr>
              <a:t>三</a:t>
            </a:r>
            <a:r>
              <a:rPr lang="en-US" altLang="zh-TW" sz="2000" b="1" u="sng" dirty="0">
                <a:solidFill>
                  <a:srgbClr val="FFC000"/>
                </a:solidFill>
              </a:rPr>
              <a:t>)</a:t>
            </a:r>
            <a:r>
              <a:rPr lang="zh-TW" altLang="en-US" sz="2000" b="1" u="sng" dirty="0">
                <a:solidFill>
                  <a:srgbClr val="FFC000"/>
                </a:solidFill>
              </a:rPr>
              <a:t>公布學員甄選錄取名單。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395536" y="34482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0" i="0" u="none" strike="noStrike" kern="1200" cap="all" spc="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二、學員甄選與報名</a:t>
            </a:r>
            <a:endParaRPr kumimoji="0" lang="zh-TW" altLang="en-US" sz="5400" b="0" i="0" u="none" strike="noStrike" kern="1200" cap="all" spc="5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9202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34482"/>
            <a:ext cx="7924800" cy="1143000"/>
          </a:xfrm>
        </p:spPr>
        <p:txBody>
          <a:bodyPr/>
          <a:lstStyle/>
          <a:p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三、幹部訓練行事及日期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192197"/>
              </p:ext>
            </p:extLst>
          </p:nvPr>
        </p:nvGraphicFramePr>
        <p:xfrm>
          <a:off x="611560" y="1340768"/>
          <a:ext cx="7920880" cy="4896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9839">
                  <a:extLst>
                    <a:ext uri="{9D8B030D-6E8A-4147-A177-3AD203B41FA5}">
                      <a16:colId xmlns:a16="http://schemas.microsoft.com/office/drawing/2014/main" val="2940640972"/>
                    </a:ext>
                  </a:extLst>
                </a:gridCol>
                <a:gridCol w="1316563">
                  <a:extLst>
                    <a:ext uri="{9D8B030D-6E8A-4147-A177-3AD203B41FA5}">
                      <a16:colId xmlns:a16="http://schemas.microsoft.com/office/drawing/2014/main" val="748142391"/>
                    </a:ext>
                  </a:extLst>
                </a:gridCol>
                <a:gridCol w="1400916">
                  <a:extLst>
                    <a:ext uri="{9D8B030D-6E8A-4147-A177-3AD203B41FA5}">
                      <a16:colId xmlns:a16="http://schemas.microsoft.com/office/drawing/2014/main" val="3396201848"/>
                    </a:ext>
                  </a:extLst>
                </a:gridCol>
                <a:gridCol w="1344681">
                  <a:extLst>
                    <a:ext uri="{9D8B030D-6E8A-4147-A177-3AD203B41FA5}">
                      <a16:colId xmlns:a16="http://schemas.microsoft.com/office/drawing/2014/main" val="265200788"/>
                    </a:ext>
                  </a:extLst>
                </a:gridCol>
                <a:gridCol w="1104027">
                  <a:extLst>
                    <a:ext uri="{9D8B030D-6E8A-4147-A177-3AD203B41FA5}">
                      <a16:colId xmlns:a16="http://schemas.microsoft.com/office/drawing/2014/main" val="2637922443"/>
                    </a:ext>
                  </a:extLst>
                </a:gridCol>
                <a:gridCol w="1104854">
                  <a:extLst>
                    <a:ext uri="{9D8B030D-6E8A-4147-A177-3AD203B41FA5}">
                      <a16:colId xmlns:a16="http://schemas.microsoft.com/office/drawing/2014/main" val="1519657316"/>
                    </a:ext>
                  </a:extLst>
                </a:gridCol>
              </a:tblGrid>
              <a:tr h="699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日期</a:t>
                      </a:r>
                      <a:endParaRPr lang="zh-TW" sz="1800" b="1" kern="1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時間</a:t>
                      </a:r>
                      <a:endParaRPr lang="zh-TW" sz="1800" b="1" kern="1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主題</a:t>
                      </a:r>
                      <a:endParaRPr lang="zh-TW" sz="1800" b="1" kern="1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活動地點</a:t>
                      </a:r>
                      <a:endParaRPr lang="zh-TW" sz="1800" b="1" kern="1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參與對象</a:t>
                      </a:r>
                      <a:endParaRPr lang="zh-TW" sz="1800" b="1" kern="1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負責老師</a:t>
                      </a:r>
                      <a:endParaRPr lang="zh-TW" sz="1800" b="1" kern="1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670174"/>
                  </a:ext>
                </a:extLst>
              </a:tr>
              <a:tr h="699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11/27(</a:t>
                      </a:r>
                      <a:r>
                        <a:rPr lang="zh-TW" sz="1600" b="1" kern="15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sz="1600" b="1" kern="15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en-US" sz="1600" b="1" kern="15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</a:br>
                      <a:r>
                        <a:rPr lang="en-US" sz="1600" b="1" kern="15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~12/2(</a:t>
                      </a:r>
                      <a:r>
                        <a:rPr lang="zh-TW" sz="1600" b="1" kern="15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en-US" sz="1600" b="1" kern="15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5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5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幹部網路報名</a:t>
                      </a:r>
                      <a:br>
                        <a:rPr lang="en-US" sz="1600" b="1" kern="15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</a:br>
                      <a:r>
                        <a:rPr lang="zh-TW" sz="1600" b="1" kern="15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準備面試資料</a:t>
                      </a:r>
                      <a:endParaRPr lang="zh-TW" sz="1600" kern="15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5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5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魏子超</a:t>
                      </a:r>
                      <a:endParaRPr lang="zh-TW" sz="1600" kern="15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鍾如玟</a:t>
                      </a:r>
                      <a:endParaRPr lang="zh-TW" sz="1600" kern="15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568700"/>
                  </a:ext>
                </a:extLst>
              </a:tr>
              <a:tr h="699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12/3(</a:t>
                      </a:r>
                      <a:r>
                        <a:rPr lang="zh-TW" sz="1600" b="1" kern="15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二</a:t>
                      </a:r>
                      <a:r>
                        <a:rPr lang="en-US" sz="1600" b="1" kern="15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en-US" sz="1600" b="1" kern="15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</a:br>
                      <a:r>
                        <a:rPr lang="en-US" sz="1600" b="1" kern="15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~12/4(</a:t>
                      </a:r>
                      <a:r>
                        <a:rPr lang="zh-TW" sz="1600" b="1" kern="15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sz="1600" b="1" kern="15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5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午休</a:t>
                      </a:r>
                      <a:endParaRPr lang="zh-TW" sz="1600" kern="15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12:30~13:10</a:t>
                      </a:r>
                      <a:endParaRPr lang="zh-TW" sz="1600" kern="15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幹部甄選</a:t>
                      </a:r>
                      <a:br>
                        <a:rPr lang="en-US" sz="1600" b="1" kern="15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</a:br>
                      <a:r>
                        <a:rPr lang="zh-TW" sz="1600" b="1" kern="15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面試</a:t>
                      </a:r>
                      <a:endParaRPr lang="zh-TW" sz="1600" kern="15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5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工作團隊</a:t>
                      </a:r>
                      <a:endParaRPr lang="zh-TW" sz="1600" kern="15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教師團隊</a:t>
                      </a:r>
                      <a:endParaRPr lang="zh-TW" sz="1600" kern="15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079309"/>
                  </a:ext>
                </a:extLst>
              </a:tr>
              <a:tr h="699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12/5(</a:t>
                      </a:r>
                      <a:r>
                        <a:rPr lang="zh-TW" sz="1600" b="1" kern="15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lang="en-US" sz="1600" b="1" kern="15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5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5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公佈幹部</a:t>
                      </a:r>
                      <a:br>
                        <a:rPr lang="en-US" sz="1600" b="1" kern="15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</a:br>
                      <a:r>
                        <a:rPr lang="zh-TW" sz="1600" b="1" kern="15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錄取名單</a:t>
                      </a:r>
                      <a:endParaRPr lang="zh-TW" sz="1600" kern="15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教務處外</a:t>
                      </a:r>
                      <a:br>
                        <a:rPr lang="en-US" sz="1600" b="1" kern="15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</a:br>
                      <a:r>
                        <a:rPr lang="zh-TW" sz="1600" b="1" kern="15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公佈欄</a:t>
                      </a:r>
                      <a:endParaRPr lang="zh-TW" sz="1600" kern="15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5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鍾如玟</a:t>
                      </a:r>
                      <a:endParaRPr lang="zh-TW" sz="1600" kern="15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153974"/>
                  </a:ext>
                </a:extLst>
              </a:tr>
              <a:tr h="699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12/7(</a:t>
                      </a:r>
                      <a:r>
                        <a:rPr lang="zh-TW" sz="1600" b="1" kern="150" dirty="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六</a:t>
                      </a:r>
                      <a:r>
                        <a:rPr lang="en-US" sz="1600" b="1" kern="150" dirty="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50" dirty="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7:30~18:00</a:t>
                      </a:r>
                      <a:endParaRPr lang="zh-TW" sz="1600" kern="150" dirty="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幹部訓練</a:t>
                      </a:r>
                      <a:endParaRPr lang="zh-TW" sz="1600" kern="150" dirty="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單車進階課程</a:t>
                      </a:r>
                      <a:endParaRPr lang="zh-TW" sz="1600" kern="150" dirty="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綜合大樓</a:t>
                      </a:r>
                      <a:endParaRPr lang="zh-TW" sz="1600" kern="15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會議室</a:t>
                      </a:r>
                      <a:endParaRPr lang="zh-TW" sz="1600" kern="15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錄取學生幹部</a:t>
                      </a:r>
                      <a:endParaRPr lang="zh-TW" sz="1600" kern="15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魏子超</a:t>
                      </a:r>
                      <a:endParaRPr lang="zh-TW" sz="1600" kern="15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蘇錦霞</a:t>
                      </a:r>
                      <a:endParaRPr lang="zh-TW" sz="1600" kern="15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6017"/>
                  </a:ext>
                </a:extLst>
              </a:tr>
              <a:tr h="699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12/14(</a:t>
                      </a:r>
                      <a:r>
                        <a:rPr lang="zh-TW" sz="1600" b="1" kern="15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六</a:t>
                      </a:r>
                      <a:r>
                        <a:rPr lang="en-US" sz="1600" b="1" kern="15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5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7:30~18:00</a:t>
                      </a:r>
                      <a:endParaRPr lang="zh-TW" sz="1600" kern="15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幹部訓練</a:t>
                      </a:r>
                      <a:endParaRPr lang="zh-TW" sz="1600" kern="150" dirty="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美感教育課程</a:t>
                      </a:r>
                      <a:endParaRPr lang="zh-TW" sz="1600" kern="150" dirty="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綜合大樓</a:t>
                      </a:r>
                      <a:endParaRPr lang="zh-TW" sz="1600" kern="150" dirty="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會議室</a:t>
                      </a:r>
                      <a:endParaRPr lang="zh-TW" sz="1600" kern="150" dirty="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錄取學生幹部</a:t>
                      </a:r>
                      <a:endParaRPr lang="zh-TW" sz="1600" kern="150" dirty="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魏子超</a:t>
                      </a:r>
                      <a:endParaRPr lang="zh-TW" sz="1600" kern="15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曾宇玄</a:t>
                      </a:r>
                      <a:endParaRPr lang="zh-TW" sz="1600" kern="15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604412"/>
                  </a:ext>
                </a:extLst>
              </a:tr>
              <a:tr h="699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12/21(</a:t>
                      </a:r>
                      <a:r>
                        <a:rPr lang="zh-TW" sz="1600" b="1" kern="15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六</a:t>
                      </a:r>
                      <a:r>
                        <a:rPr lang="en-US" sz="1600" b="1" kern="15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5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7:30~18:00</a:t>
                      </a:r>
                      <a:endParaRPr lang="zh-TW" sz="1600" kern="15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幹部訓練</a:t>
                      </a:r>
                      <a:endParaRPr lang="zh-TW" sz="1600" kern="15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戶外路騎課程</a:t>
                      </a:r>
                      <a:endParaRPr lang="zh-TW" sz="1600" kern="15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戶外騎乘</a:t>
                      </a:r>
                      <a:endParaRPr lang="zh-TW" sz="1600" kern="15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法拉第工寮</a:t>
                      </a:r>
                      <a:endParaRPr lang="zh-TW" sz="1600" kern="15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錄取學生幹部</a:t>
                      </a:r>
                      <a:endParaRPr lang="zh-TW" sz="1600" kern="150" dirty="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魏子超</a:t>
                      </a:r>
                      <a:endParaRPr lang="zh-TW" sz="1600" kern="150" dirty="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rgbClr val="C0000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蘇錦霞</a:t>
                      </a:r>
                      <a:endParaRPr lang="zh-TW" sz="1600" kern="150" dirty="0">
                        <a:solidFill>
                          <a:srgbClr val="C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01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62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34482"/>
            <a:ext cx="7924800" cy="1143000"/>
          </a:xfrm>
        </p:spPr>
        <p:txBody>
          <a:bodyPr/>
          <a:lstStyle/>
          <a:p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四、重要行事及日期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4750"/>
              </p:ext>
            </p:extLst>
          </p:nvPr>
        </p:nvGraphicFramePr>
        <p:xfrm>
          <a:off x="611560" y="998188"/>
          <a:ext cx="7920881" cy="57282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9839">
                  <a:extLst>
                    <a:ext uri="{9D8B030D-6E8A-4147-A177-3AD203B41FA5}">
                      <a16:colId xmlns:a16="http://schemas.microsoft.com/office/drawing/2014/main" val="1834489035"/>
                    </a:ext>
                  </a:extLst>
                </a:gridCol>
                <a:gridCol w="1316563">
                  <a:extLst>
                    <a:ext uri="{9D8B030D-6E8A-4147-A177-3AD203B41FA5}">
                      <a16:colId xmlns:a16="http://schemas.microsoft.com/office/drawing/2014/main" val="284788713"/>
                    </a:ext>
                  </a:extLst>
                </a:gridCol>
                <a:gridCol w="1400916">
                  <a:extLst>
                    <a:ext uri="{9D8B030D-6E8A-4147-A177-3AD203B41FA5}">
                      <a16:colId xmlns:a16="http://schemas.microsoft.com/office/drawing/2014/main" val="1914624606"/>
                    </a:ext>
                  </a:extLst>
                </a:gridCol>
                <a:gridCol w="1344681">
                  <a:extLst>
                    <a:ext uri="{9D8B030D-6E8A-4147-A177-3AD203B41FA5}">
                      <a16:colId xmlns:a16="http://schemas.microsoft.com/office/drawing/2014/main" val="2330182227"/>
                    </a:ext>
                  </a:extLst>
                </a:gridCol>
                <a:gridCol w="1104028">
                  <a:extLst>
                    <a:ext uri="{9D8B030D-6E8A-4147-A177-3AD203B41FA5}">
                      <a16:colId xmlns:a16="http://schemas.microsoft.com/office/drawing/2014/main" val="2560602350"/>
                    </a:ext>
                  </a:extLst>
                </a:gridCol>
                <a:gridCol w="1104854">
                  <a:extLst>
                    <a:ext uri="{9D8B030D-6E8A-4147-A177-3AD203B41FA5}">
                      <a16:colId xmlns:a16="http://schemas.microsoft.com/office/drawing/2014/main" val="2727753475"/>
                    </a:ext>
                  </a:extLst>
                </a:gridCol>
              </a:tblGrid>
              <a:tr h="540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日期</a:t>
                      </a:r>
                      <a:endParaRPr lang="zh-TW" sz="1800" b="1" kern="150" dirty="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時間</a:t>
                      </a:r>
                      <a:endParaRPr lang="zh-TW" sz="1800" b="1" kern="150" dirty="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主題</a:t>
                      </a:r>
                      <a:endParaRPr lang="zh-TW" sz="1800" b="1" kern="150" dirty="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活動地點</a:t>
                      </a:r>
                      <a:endParaRPr lang="zh-TW" sz="1800" b="1" kern="150" dirty="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參與對象</a:t>
                      </a:r>
                      <a:endParaRPr lang="zh-TW" sz="1800" b="1" kern="150" dirty="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</a:rPr>
                        <a:t>負責老師</a:t>
                      </a:r>
                      <a:endParaRPr lang="zh-TW" sz="1800" b="1" kern="150" dirty="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256887"/>
                  </a:ext>
                </a:extLst>
              </a:tr>
              <a:tr h="478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11/27(</a:t>
                      </a:r>
                      <a:r>
                        <a:rPr lang="zh-TW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en-US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en-US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~12/8(</a:t>
                      </a:r>
                      <a:r>
                        <a:rPr lang="zh-TW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50" dirty="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學員網路報名</a:t>
                      </a:r>
                      <a:br>
                        <a:rPr lang="en-US" sz="14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</a:br>
                      <a:r>
                        <a:rPr lang="zh-TW" sz="14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準備面試資料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鍾如玟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41448"/>
                  </a:ext>
                </a:extLst>
              </a:tr>
              <a:tr h="478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12/11(</a:t>
                      </a:r>
                      <a:r>
                        <a:rPr lang="zh-TW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en-US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~12/13(</a:t>
                      </a:r>
                      <a:r>
                        <a:rPr lang="zh-TW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五</a:t>
                      </a:r>
                      <a:r>
                        <a:rPr lang="en-US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50" dirty="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午休</a:t>
                      </a:r>
                      <a:endParaRPr lang="zh-TW" sz="1600" kern="150" dirty="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12:30~13:10</a:t>
                      </a:r>
                      <a:endParaRPr lang="zh-TW" sz="1600" kern="150" dirty="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學員分組</a:t>
                      </a:r>
                      <a:br>
                        <a:rPr lang="en-US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</a:br>
                      <a:r>
                        <a:rPr lang="zh-TW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甄選面試</a:t>
                      </a:r>
                      <a:endParaRPr lang="zh-TW" sz="1600" kern="150" dirty="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50" dirty="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工作團隊</a:t>
                      </a:r>
                      <a:endParaRPr lang="zh-TW" sz="1600" kern="150" dirty="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教師團隊</a:t>
                      </a:r>
                      <a:endParaRPr lang="zh-TW" sz="1600" kern="150" dirty="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97116"/>
                  </a:ext>
                </a:extLst>
              </a:tr>
              <a:tr h="478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12/18(</a:t>
                      </a:r>
                      <a:r>
                        <a:rPr lang="zh-TW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50" dirty="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50" dirty="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公佈學員</a:t>
                      </a:r>
                      <a:br>
                        <a:rPr lang="en-US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</a:br>
                      <a:r>
                        <a:rPr lang="zh-TW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錄取名單</a:t>
                      </a:r>
                      <a:endParaRPr lang="zh-TW" sz="1600" kern="150" dirty="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教務處外</a:t>
                      </a:r>
                      <a:br>
                        <a:rPr lang="en-US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</a:br>
                      <a:r>
                        <a:rPr lang="zh-TW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公佈欄</a:t>
                      </a:r>
                      <a:endParaRPr lang="zh-TW" sz="1600" kern="150" dirty="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50" dirty="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鍾如玟</a:t>
                      </a:r>
                      <a:endParaRPr lang="zh-TW" sz="1600" kern="150" dirty="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125337"/>
                  </a:ext>
                </a:extLst>
              </a:tr>
              <a:tr h="478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12/28(</a:t>
                      </a:r>
                      <a:r>
                        <a:rPr lang="zh-TW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六</a:t>
                      </a:r>
                      <a:r>
                        <a:rPr lang="en-US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en-US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~2/3 (</a:t>
                      </a:r>
                      <a:r>
                        <a:rPr lang="zh-TW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en-US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50" dirty="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參閱附件五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前置課程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光武國中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錄取學生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教師團隊</a:t>
                      </a:r>
                      <a:endParaRPr lang="zh-TW" sz="1600" kern="150" dirty="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689462"/>
                  </a:ext>
                </a:extLst>
              </a:tr>
              <a:tr h="478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1/2(</a:t>
                      </a:r>
                      <a:r>
                        <a:rPr lang="zh-TW" altLang="en-US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lang="en-US" altLang="zh-TW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600" b="1" kern="15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16:00-17:30</a:t>
                      </a:r>
                      <a:endParaRPr lang="zh-TW" altLang="en-US" sz="1600" b="1" kern="15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跑步測驗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龍山國小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錄取學生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鍾如玟</a:t>
                      </a:r>
                      <a:br>
                        <a:rPr lang="en-US" altLang="zh-TW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zh-TW" altLang="zh-TW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魏子超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290155"/>
                  </a:ext>
                </a:extLst>
              </a:tr>
              <a:tr h="478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12/28(</a:t>
                      </a:r>
                      <a:r>
                        <a:rPr lang="zh-TW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六</a:t>
                      </a:r>
                      <a:r>
                        <a:rPr lang="en-US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)</a:t>
                      </a:r>
                      <a:br>
                        <a:rPr lang="en-US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</a:br>
                      <a:r>
                        <a:rPr lang="en-US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~1/2(</a:t>
                      </a:r>
                      <a:r>
                        <a:rPr lang="zh-TW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四</a:t>
                      </a:r>
                      <a:r>
                        <a:rPr lang="en-US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)</a:t>
                      </a:r>
                      <a:endParaRPr lang="zh-TW" sz="1600" kern="15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5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繳費單繳費</a:t>
                      </a:r>
                      <a:endParaRPr lang="zh-TW" sz="1600" kern="15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 </a:t>
                      </a:r>
                      <a:endParaRPr lang="zh-TW" sz="1600" kern="15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錄取學生</a:t>
                      </a:r>
                      <a:endParaRPr lang="zh-TW" sz="1600" kern="15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鍾如玟</a:t>
                      </a:r>
                      <a:endParaRPr lang="zh-TW" sz="1600" kern="15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008620"/>
                  </a:ext>
                </a:extLst>
              </a:tr>
              <a:tr h="4783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1/22(</a:t>
                      </a:r>
                      <a:r>
                        <a:rPr lang="zh-TW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b="1" kern="15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18:00~19:00</a:t>
                      </a:r>
                      <a:endParaRPr lang="zh-TW" sz="1600" b="1" kern="15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行前說明會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視聽教室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錄取學生</a:t>
                      </a:r>
                      <a:br>
                        <a:rPr lang="en-US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zh-TW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與家長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信騰校長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魏子超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042645"/>
                  </a:ext>
                </a:extLst>
              </a:tr>
              <a:tr h="438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2/3(</a:t>
                      </a:r>
                      <a:r>
                        <a:rPr lang="zh-TW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en-US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08:00~12:00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行前準備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單車器材打包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綜合大樓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錄取學生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教師團隊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364073"/>
                  </a:ext>
                </a:extLst>
              </a:tr>
              <a:tr h="445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2/4(</a:t>
                      </a:r>
                      <a:r>
                        <a:rPr lang="zh-TW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二</a:t>
                      </a:r>
                      <a:r>
                        <a:rPr lang="en-US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7:00</a:t>
                      </a:r>
                      <a:endParaRPr lang="zh-TW" sz="1600" kern="150" dirty="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集合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校門口廣場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錄取學生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魏子超</a:t>
                      </a:r>
                      <a:endParaRPr lang="zh-TW" sz="1600" kern="150" dirty="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768324"/>
                  </a:ext>
                </a:extLst>
              </a:tr>
              <a:tr h="445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2/4(</a:t>
                      </a:r>
                      <a:r>
                        <a:rPr lang="zh-TW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二</a:t>
                      </a:r>
                      <a:r>
                        <a:rPr lang="en-US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)~2/9(</a:t>
                      </a:r>
                      <a:r>
                        <a:rPr lang="zh-TW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戶外課程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台東及綠島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錄取學生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教師團隊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791506"/>
                  </a:ext>
                </a:extLst>
              </a:tr>
              <a:tr h="445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2/10(</a:t>
                      </a:r>
                      <a:r>
                        <a:rPr lang="zh-TW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en-US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8:00~12:00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單車保養課程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光武國中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錄取學生</a:t>
                      </a:r>
                      <a:endParaRPr lang="zh-TW" sz="1600" kern="15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50" dirty="0">
                          <a:solidFill>
                            <a:schemeClr val="bg2"/>
                          </a:solidFill>
                          <a:effectLst/>
                          <a:latin typeface="+mn-ea"/>
                          <a:ea typeface="+mn-ea"/>
                          <a:cs typeface="標楷體" panose="03000509000000000000" pitchFamily="65" charset="-120"/>
                        </a:rPr>
                        <a:t>教師團隊</a:t>
                      </a:r>
                      <a:endParaRPr lang="zh-TW" sz="1600" kern="150" dirty="0">
                        <a:solidFill>
                          <a:schemeClr val="bg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39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05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-99392"/>
            <a:ext cx="7924800" cy="1143000"/>
          </a:xfrm>
        </p:spPr>
        <p:txBody>
          <a:bodyPr/>
          <a:lstStyle/>
          <a:p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五、前置課程表</a:t>
            </a:r>
            <a:r>
              <a:rPr lang="en-US" altLang="zh-TW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務必參加</a:t>
            </a:r>
            <a:r>
              <a:rPr lang="en-US" altLang="zh-TW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 flipH="1">
            <a:off x="244873" y="6135687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◎</a:t>
            </a:r>
            <a:r>
              <a:rPr kumimoji="1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每日</a:t>
            </a: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7:30~8:00</a:t>
            </a:r>
            <a:r>
              <a:rPr kumimoji="1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為體能訓練時間，所有前置課程務必參加！</a:t>
            </a:r>
            <a:endParaRPr kumimoji="1" lang="zh-TW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727803"/>
              </p:ext>
            </p:extLst>
          </p:nvPr>
        </p:nvGraphicFramePr>
        <p:xfrm>
          <a:off x="244871" y="1247488"/>
          <a:ext cx="8679670" cy="4229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3775">
                  <a:extLst>
                    <a:ext uri="{9D8B030D-6E8A-4147-A177-3AD203B41FA5}">
                      <a16:colId xmlns:a16="http://schemas.microsoft.com/office/drawing/2014/main" val="1250873400"/>
                    </a:ext>
                  </a:extLst>
                </a:gridCol>
                <a:gridCol w="1106163">
                  <a:extLst>
                    <a:ext uri="{9D8B030D-6E8A-4147-A177-3AD203B41FA5}">
                      <a16:colId xmlns:a16="http://schemas.microsoft.com/office/drawing/2014/main" val="2187419891"/>
                    </a:ext>
                  </a:extLst>
                </a:gridCol>
                <a:gridCol w="1106163">
                  <a:extLst>
                    <a:ext uri="{9D8B030D-6E8A-4147-A177-3AD203B41FA5}">
                      <a16:colId xmlns:a16="http://schemas.microsoft.com/office/drawing/2014/main" val="3617108266"/>
                    </a:ext>
                  </a:extLst>
                </a:gridCol>
                <a:gridCol w="1106163">
                  <a:extLst>
                    <a:ext uri="{9D8B030D-6E8A-4147-A177-3AD203B41FA5}">
                      <a16:colId xmlns:a16="http://schemas.microsoft.com/office/drawing/2014/main" val="4274077513"/>
                    </a:ext>
                  </a:extLst>
                </a:gridCol>
                <a:gridCol w="1106163">
                  <a:extLst>
                    <a:ext uri="{9D8B030D-6E8A-4147-A177-3AD203B41FA5}">
                      <a16:colId xmlns:a16="http://schemas.microsoft.com/office/drawing/2014/main" val="3417319003"/>
                    </a:ext>
                  </a:extLst>
                </a:gridCol>
                <a:gridCol w="1106163">
                  <a:extLst>
                    <a:ext uri="{9D8B030D-6E8A-4147-A177-3AD203B41FA5}">
                      <a16:colId xmlns:a16="http://schemas.microsoft.com/office/drawing/2014/main" val="921601654"/>
                    </a:ext>
                  </a:extLst>
                </a:gridCol>
                <a:gridCol w="1106163">
                  <a:extLst>
                    <a:ext uri="{9D8B030D-6E8A-4147-A177-3AD203B41FA5}">
                      <a16:colId xmlns:a16="http://schemas.microsoft.com/office/drawing/2014/main" val="2988015739"/>
                    </a:ext>
                  </a:extLst>
                </a:gridCol>
                <a:gridCol w="779066">
                  <a:extLst>
                    <a:ext uri="{9D8B030D-6E8A-4147-A177-3AD203B41FA5}">
                      <a16:colId xmlns:a16="http://schemas.microsoft.com/office/drawing/2014/main" val="1130157802"/>
                    </a:ext>
                  </a:extLst>
                </a:gridCol>
                <a:gridCol w="779851">
                  <a:extLst>
                    <a:ext uri="{9D8B030D-6E8A-4147-A177-3AD203B41FA5}">
                      <a16:colId xmlns:a16="http://schemas.microsoft.com/office/drawing/2014/main" val="2335539559"/>
                    </a:ext>
                  </a:extLst>
                </a:gridCol>
              </a:tblGrid>
              <a:tr h="316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日期</a:t>
                      </a:r>
                      <a:endParaRPr lang="zh-TW" sz="1200" b="1" kern="15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12/28(</a:t>
                      </a:r>
                      <a:r>
                        <a:rPr lang="zh-TW" sz="1200" b="1" kern="1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六</a:t>
                      </a:r>
                      <a:r>
                        <a:rPr lang="en-US" sz="1200" b="1" kern="1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TW" sz="1200" b="1" kern="15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1/3(</a:t>
                      </a:r>
                      <a:r>
                        <a:rPr lang="zh-TW" sz="1200" b="1" kern="1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五</a:t>
                      </a:r>
                      <a:r>
                        <a:rPr lang="en-US" sz="1200" b="1" kern="1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TW" sz="1200" b="1" kern="15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1/4(</a:t>
                      </a:r>
                      <a:r>
                        <a:rPr lang="zh-TW" sz="1200" b="1" kern="1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六</a:t>
                      </a:r>
                      <a:r>
                        <a:rPr lang="en-US" sz="1200" b="1" kern="1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TW" sz="1200" b="1" kern="15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1/20(</a:t>
                      </a:r>
                      <a:r>
                        <a:rPr lang="zh-TW" sz="1200" b="1" kern="1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一</a:t>
                      </a:r>
                      <a:r>
                        <a:rPr lang="en-US" sz="1200" b="1" kern="1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TW" sz="1200" b="1" kern="15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1/21(</a:t>
                      </a:r>
                      <a:r>
                        <a:rPr lang="zh-TW" sz="1200" b="1" kern="1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二</a:t>
                      </a:r>
                      <a:r>
                        <a:rPr lang="en-US" sz="1200" b="1" kern="1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TW" sz="1200" b="1" kern="15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1/22(</a:t>
                      </a:r>
                      <a:r>
                        <a:rPr lang="zh-TW" sz="1200" b="1" kern="1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三</a:t>
                      </a:r>
                      <a:r>
                        <a:rPr lang="en-US" sz="1200" b="1" kern="1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TW" sz="1200" b="1" kern="15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2/3(</a:t>
                      </a:r>
                      <a:r>
                        <a:rPr lang="zh-TW" sz="1200" b="1" kern="1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一</a:t>
                      </a:r>
                      <a:r>
                        <a:rPr lang="en-US" sz="1200" b="1" kern="1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TW" sz="1200" b="1" kern="15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2/10(</a:t>
                      </a:r>
                      <a:r>
                        <a:rPr lang="zh-TW" sz="1100" b="1" kern="1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一</a:t>
                      </a:r>
                      <a:r>
                        <a:rPr lang="en-US" sz="1100" b="1" kern="1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TW" sz="1200" b="1" kern="15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297402"/>
                  </a:ext>
                </a:extLst>
              </a:tr>
              <a:tr h="1684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上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午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程</a:t>
                      </a:r>
                      <a:endParaRPr lang="zh-TW" sz="1800" b="1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0800-1000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法拉第少年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之夜課程分工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1000-1200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單車</a:t>
                      </a:r>
                      <a:endParaRPr lang="en-US" altLang="zh-TW" sz="14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基礎課程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0800-0900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單車檢核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0900-1200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團隊路騎演練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0800-0930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攝影技巧</a:t>
                      </a:r>
                      <a:endParaRPr lang="en-US" altLang="zh-TW" sz="14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課程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0930-1200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創意攝影</a:t>
                      </a:r>
                      <a:endParaRPr lang="en-US" altLang="zh-TW" sz="14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課程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0800-1500</a:t>
                      </a:r>
                      <a:endParaRPr lang="zh-TW" sz="16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團隊</a:t>
                      </a:r>
                      <a:endParaRPr lang="zh-TW" sz="16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寶二大路騎</a:t>
                      </a:r>
                      <a:endParaRPr lang="zh-TW" sz="16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8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1500-1800</a:t>
                      </a:r>
                      <a:endParaRPr lang="zh-TW" sz="18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法拉第少年</a:t>
                      </a:r>
                      <a:endParaRPr lang="zh-TW" sz="18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之夜總彩排</a:t>
                      </a:r>
                      <a:endParaRPr lang="zh-TW" sz="18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8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1800-1900</a:t>
                      </a:r>
                      <a:endParaRPr lang="zh-TW" sz="18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行前說明會</a:t>
                      </a:r>
                      <a:endParaRPr lang="zh-TW" sz="18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單車及器材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打包上車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單車保養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課程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56224"/>
                  </a:ext>
                </a:extLst>
              </a:tr>
              <a:tr h="2229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午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程</a:t>
                      </a:r>
                      <a:endParaRPr lang="zh-TW" sz="1800" b="1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1300-1530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單車</a:t>
                      </a:r>
                      <a:endParaRPr lang="en-US" altLang="zh-TW" sz="14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維修課程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1530-1730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安全騎乘</a:t>
                      </a:r>
                      <a:endParaRPr lang="en-US" altLang="zh-TW" sz="14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演練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1730-1800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小隊</a:t>
                      </a:r>
                      <a:endParaRPr lang="en-US" altLang="zh-TW" sz="14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默契培養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1830-1930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蚊子電影院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1930-2100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議題探究課程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1300-1630</a:t>
                      </a:r>
                      <a:endParaRPr lang="zh-TW" sz="2000" kern="1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5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團隊路騎演練</a:t>
                      </a:r>
                      <a:endParaRPr lang="zh-TW" sz="2000" kern="1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1630-1800</a:t>
                      </a:r>
                      <a:endParaRPr lang="zh-TW" sz="2000" kern="1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5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法拉第少年</a:t>
                      </a:r>
                      <a:endParaRPr lang="zh-TW" sz="2000" kern="1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5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之夜</a:t>
                      </a:r>
                      <a:endParaRPr lang="zh-TW" sz="2000" kern="1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5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大隊分組演練</a:t>
                      </a:r>
                      <a:endParaRPr lang="zh-TW" sz="2000" kern="1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1300-1700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城市意象課程</a:t>
                      </a:r>
                      <a:b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TW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基礎與實作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1700-1800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大隊時間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小隊默契培養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1300-1500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單車保養</a:t>
                      </a:r>
                      <a:endParaRPr lang="en-US" altLang="zh-TW" sz="14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確認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1500-1800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法拉第少年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之夜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大隊分組檢核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個人行李</a:t>
                      </a:r>
                      <a:br>
                        <a:rPr lang="en-US" sz="12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TW" sz="12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行前準備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2000" kern="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435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00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1917106"/>
            <a:ext cx="7773074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84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2664</TotalTime>
  <Words>1439</Words>
  <Application>Microsoft Office PowerPoint</Application>
  <PresentationFormat>如螢幕大小 (4:3)</PresentationFormat>
  <Paragraphs>280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微軟正黑體</vt:lpstr>
      <vt:lpstr>標楷體</vt:lpstr>
      <vt:lpstr>Arial</vt:lpstr>
      <vt:lpstr>Arial Narrow</vt:lpstr>
      <vt:lpstr>Calibri</vt:lpstr>
      <vt:lpstr>Verdana</vt:lpstr>
      <vt:lpstr>Office 佈景主題</vt:lpstr>
      <vt:lpstr>114綠島騎跡課程計畫 重點說明</vt:lpstr>
      <vt:lpstr>PowerPoint 簡報</vt:lpstr>
      <vt:lpstr>PowerPoint 簡報</vt:lpstr>
      <vt:lpstr>PowerPoint 簡報</vt:lpstr>
      <vt:lpstr>PowerPoint 簡報</vt:lpstr>
      <vt:lpstr>三、幹部訓練行事及日期</vt:lpstr>
      <vt:lpstr>四、重要行事及日期</vt:lpstr>
      <vt:lpstr>五、前置課程表(務必參加)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</dc:title>
  <dc:creator>Microsoft Office User</dc:creator>
  <cp:lastModifiedBy>研發組</cp:lastModifiedBy>
  <cp:revision>128</cp:revision>
  <cp:lastPrinted>2020-12-03T10:22:49Z</cp:lastPrinted>
  <dcterms:created xsi:type="dcterms:W3CDTF">2020-11-27T10:01:06Z</dcterms:created>
  <dcterms:modified xsi:type="dcterms:W3CDTF">2024-11-27T10:55:26Z</dcterms:modified>
</cp:coreProperties>
</file>