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5" r:id="rId2"/>
    <p:sldId id="257" r:id="rId3"/>
    <p:sldId id="258" r:id="rId4"/>
    <p:sldId id="361" r:id="rId5"/>
    <p:sldId id="362" r:id="rId6"/>
    <p:sldId id="363" r:id="rId7"/>
    <p:sldId id="472" r:id="rId8"/>
    <p:sldId id="364" r:id="rId9"/>
    <p:sldId id="365" r:id="rId10"/>
    <p:sldId id="360" r:id="rId11"/>
    <p:sldId id="473" r:id="rId12"/>
    <p:sldId id="474" r:id="rId13"/>
    <p:sldId id="475" r:id="rId14"/>
    <p:sldId id="476" r:id="rId15"/>
    <p:sldId id="37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5" r:id="rId32"/>
    <p:sldId id="436" r:id="rId33"/>
    <p:sldId id="437" r:id="rId34"/>
    <p:sldId id="439" r:id="rId35"/>
    <p:sldId id="440" r:id="rId36"/>
    <p:sldId id="425" r:id="rId37"/>
    <p:sldId id="426" r:id="rId38"/>
    <p:sldId id="427" r:id="rId39"/>
    <p:sldId id="428" r:id="rId40"/>
    <p:sldId id="441" r:id="rId41"/>
    <p:sldId id="442" r:id="rId42"/>
    <p:sldId id="443" r:id="rId43"/>
    <p:sldId id="429" r:id="rId44"/>
    <p:sldId id="430" r:id="rId45"/>
    <p:sldId id="432" r:id="rId46"/>
    <p:sldId id="433" r:id="rId47"/>
    <p:sldId id="434" r:id="rId48"/>
    <p:sldId id="435" r:id="rId49"/>
    <p:sldId id="444" r:id="rId50"/>
    <p:sldId id="445" r:id="rId51"/>
    <p:sldId id="446" r:id="rId52"/>
    <p:sldId id="447" r:id="rId53"/>
    <p:sldId id="452" r:id="rId54"/>
    <p:sldId id="453" r:id="rId55"/>
    <p:sldId id="454" r:id="rId56"/>
    <p:sldId id="455" r:id="rId57"/>
    <p:sldId id="456" r:id="rId58"/>
    <p:sldId id="457" r:id="rId59"/>
    <p:sldId id="458" r:id="rId60"/>
    <p:sldId id="459" r:id="rId61"/>
    <p:sldId id="466" r:id="rId62"/>
    <p:sldId id="471" r:id="rId63"/>
    <p:sldId id="460" r:id="rId64"/>
    <p:sldId id="467" r:id="rId65"/>
    <p:sldId id="468" r:id="rId66"/>
    <p:sldId id="469" r:id="rId67"/>
    <p:sldId id="470" r:id="rId68"/>
    <p:sldId id="318" r:id="rId69"/>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0D78A"/>
    <a:srgbClr val="96C8E9"/>
    <a:srgbClr val="0000FF"/>
    <a:srgbClr val="F7F3E5"/>
    <a:srgbClr val="FFFFDD"/>
    <a:srgbClr val="FFC000"/>
    <a:srgbClr val="CCECFF"/>
    <a:srgbClr val="E8F3E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52" d="100"/>
          <a:sy n="52" d="100"/>
        </p:scale>
        <p:origin x="984" y="53"/>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2024/2/22</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2024/2/22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2024/2/22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2024/2/22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2024/2/22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2024/2/22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2024/2/22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2024/2/22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2024/2/22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113</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3017383" y="4901319"/>
            <a:ext cx="6157234" cy="1354217"/>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服務單位：</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日        </a:t>
            </a:r>
            <a:r>
              <a:rPr lang="zh-TW" altLang="en-US" sz="2400" b="1">
                <a:latin typeface="微軟正黑體" panose="020B0604030504040204" pitchFamily="34" charset="-120"/>
                <a:ea typeface="微軟正黑體" panose="020B0604030504040204" pitchFamily="34" charset="-120"/>
              </a:rPr>
              <a:t>期：</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47147" y="4254759"/>
            <a:ext cx="6938030" cy="142278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學年度五專完全免試入學</a:t>
            </a:r>
          </a:p>
          <a:p>
            <a:pPr algn="ctr">
              <a:lnSpc>
                <a:spcPct val="100000"/>
              </a:lnSpc>
              <a:spcBef>
                <a:spcPts val="0"/>
              </a:spcBef>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單獨招生</a:t>
            </a:r>
            <a:r>
              <a:rPr lang="en-US" altLang="zh-TW" b="1" dirty="0">
                <a:latin typeface="微軟正黑體" panose="020B0604030504040204" pitchFamily="34" charset="-120"/>
                <a:ea typeface="微軟正黑體" panose="020B0604030504040204" pitchFamily="34" charset="-120"/>
              </a:rPr>
              <a:t>】</a:t>
            </a:r>
            <a:endParaRPr lang="en-US" b="1" dirty="0">
              <a:latin typeface="微軟正黑體" panose="020B0604030504040204" pitchFamily="34" charset="-120"/>
              <a:ea typeface="微軟正黑體" panose="020B0604030504040204" pitchFamily="34" charset="-120"/>
            </a:endParaRPr>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652069"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spcBef>
                <a:spcPts val="1200"/>
              </a:spcBef>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單獨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所五專學校、</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科組參加招生。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完全不採計</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dirty="0"/>
              <a:t>僅限國中</a:t>
            </a:r>
            <a:r>
              <a:rPr lang="zh-TW" altLang="en-US" sz="3800" b="1" dirty="0">
                <a:solidFill>
                  <a:srgbClr val="FF0000"/>
                </a:solidFill>
              </a:rPr>
              <a:t>應屆</a:t>
            </a:r>
            <a:r>
              <a:rPr lang="zh-TW" altLang="en-US" dirty="0"/>
              <a:t>畢業生參加。</a:t>
            </a:r>
            <a:endParaRPr lang="en-US" altLang="zh-TW" dirty="0"/>
          </a:p>
          <a:p>
            <a:pPr>
              <a:lnSpc>
                <a:spcPct val="145000"/>
              </a:lnSpc>
              <a:spcBef>
                <a:spcPts val="1200"/>
              </a:spcBef>
            </a:pPr>
            <a:r>
              <a:rPr lang="zh-TW" altLang="en-US" dirty="0"/>
              <a:t>每位免試生僅得選擇</a:t>
            </a:r>
            <a:r>
              <a:rPr lang="en-US" altLang="zh-TW" sz="3800" b="1" dirty="0">
                <a:solidFill>
                  <a:srgbClr val="FF0000"/>
                </a:solidFill>
              </a:rPr>
              <a:t>1</a:t>
            </a:r>
            <a:r>
              <a:rPr lang="zh-TW" altLang="en-US" sz="3800" b="1" dirty="0">
                <a:solidFill>
                  <a:srgbClr val="FF0000"/>
                </a:solidFill>
              </a:rPr>
              <a:t>個</a:t>
            </a:r>
            <a:r>
              <a:rPr lang="zh-TW" altLang="en-US" dirty="0"/>
              <a:t>學校科組志願並由國中學校至</a:t>
            </a:r>
            <a:r>
              <a:rPr lang="zh-TW" altLang="en-US" b="1" i="1" u="sng" dirty="0"/>
              <a:t>五專完全免試入學單獨招生集體報名平台資訊系統 </a:t>
            </a:r>
            <a:r>
              <a:rPr lang="zh-TW" altLang="en-US" dirty="0"/>
              <a:t>進行</a:t>
            </a:r>
            <a:r>
              <a:rPr lang="zh-TW" altLang="en-US" sz="3800" b="1" dirty="0">
                <a:solidFill>
                  <a:srgbClr val="FF0000"/>
                </a:solidFill>
              </a:rPr>
              <a:t>集體報名</a:t>
            </a:r>
            <a:r>
              <a:rPr lang="zh-TW" altLang="en-US" dirty="0"/>
              <a:t>作業。</a:t>
            </a:r>
            <a:endParaRPr lang="en-US" altLang="zh-TW" dirty="0"/>
          </a:p>
          <a:p>
            <a:pPr>
              <a:lnSpc>
                <a:spcPct val="145000"/>
              </a:lnSpc>
              <a:spcBef>
                <a:spcPts val="1200"/>
              </a:spcBef>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各科核定招生名額</a:t>
            </a:r>
            <a:r>
              <a:rPr lang="en-US" altLang="zh-TW"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r>
              <a:rPr lang="zh-TW" altLang="en-US" dirty="0"/>
              <a:t>。</a:t>
            </a:r>
            <a:endParaRPr lang="en-US" altLang="zh-TW" dirty="0"/>
          </a:p>
          <a:p>
            <a:pPr>
              <a:lnSpc>
                <a:spcPct val="145000"/>
              </a:lnSpc>
              <a:spcBef>
                <a:spcPts val="1200"/>
              </a:spcBef>
            </a:pPr>
            <a:r>
              <a:rPr lang="zh-TW" altLang="en-US" dirty="0"/>
              <a:t>招生缺額回流至</a:t>
            </a:r>
            <a:r>
              <a:rPr lang="zh-TW" altLang="en-US" sz="3400" b="1" dirty="0">
                <a:solidFill>
                  <a:srgbClr val="FF0000"/>
                </a:solidFill>
              </a:rPr>
              <a:t>五專聯合免試入學</a:t>
            </a:r>
            <a:r>
              <a:rPr lang="zh-TW" altLang="en-US" dirty="0"/>
              <a:t>招生。</a:t>
            </a:r>
            <a:endParaRPr lang="en-US" altLang="zh-TW" dirty="0"/>
          </a:p>
        </p:txBody>
      </p:sp>
    </p:spTree>
    <p:extLst>
      <p:ext uri="{BB962C8B-B14F-4D97-AF65-F5344CB8AC3E}">
        <p14:creationId xmlns:p14="http://schemas.microsoft.com/office/powerpoint/2010/main" val="43721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612998"/>
            <a:ext cx="3578177" cy="3410423"/>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534298"/>
            <a:ext cx="3448723" cy="2783059"/>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253491130"/>
              </p:ext>
            </p:extLst>
          </p:nvPr>
        </p:nvGraphicFramePr>
        <p:xfrm>
          <a:off x="7869840" y="1851942"/>
          <a:ext cx="3599007" cy="2377224"/>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endParaRPr lang="zh-TW" altLang="en-US" sz="2000" dirty="0"/>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612997"/>
            <a:ext cx="1899312" cy="1570041"/>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113259112"/>
              </p:ext>
            </p:extLst>
          </p:nvPr>
        </p:nvGraphicFramePr>
        <p:xfrm>
          <a:off x="5124490" y="1864872"/>
          <a:ext cx="1899312" cy="1188612"/>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1258516"/>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1246265"/>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1258516"/>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3312236176"/>
              </p:ext>
            </p:extLst>
          </p:nvPr>
        </p:nvGraphicFramePr>
        <p:xfrm>
          <a:off x="557464" y="1822329"/>
          <a:ext cx="3718754" cy="3189966"/>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2519925" y="5510111"/>
            <a:ext cx="7152150" cy="369332"/>
          </a:xfrm>
          <a:prstGeom prst="rect">
            <a:avLst/>
          </a:prstGeom>
          <a:noFill/>
        </p:spPr>
        <p:txBody>
          <a:bodyPr wrap="square" rtlCol="0">
            <a:spAutoFit/>
          </a:bodyPr>
          <a:lstStyle/>
          <a:p>
            <a:pPr marL="684000" indent="-684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註：招生科組以各校公告之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五專完免單獨招生簡章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為準。</a:t>
            </a:r>
          </a:p>
        </p:txBody>
      </p:sp>
    </p:spTree>
    <p:extLst>
      <p:ext uri="{BB962C8B-B14F-4D97-AF65-F5344CB8AC3E}">
        <p14:creationId xmlns:p14="http://schemas.microsoft.com/office/powerpoint/2010/main" val="411974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20" name="內容版面配置區 2">
            <a:extLst>
              <a:ext uri="{FF2B5EF4-FFF2-40B4-BE49-F238E27FC236}">
                <a16:creationId xmlns:a16="http://schemas.microsoft.com/office/drawing/2014/main" id="{BA0AD6A5-0FB6-4809-924D-6F98E21DCE53}"/>
              </a:ext>
            </a:extLst>
          </p:cNvPr>
          <p:cNvSpPr txBox="1">
            <a:spLocks/>
          </p:cNvSpPr>
          <p:nvPr/>
        </p:nvSpPr>
        <p:spPr>
          <a:xfrm>
            <a:off x="600364" y="800266"/>
            <a:ext cx="10991272" cy="1774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sz="2400" dirty="0">
                <a:ea typeface="微軟正黑體" panose="020B0604030504040204" pitchFamily="34" charset="-120"/>
              </a:rPr>
              <a:t>報名人數未達該科招生名額時，</a:t>
            </a:r>
            <a:r>
              <a:rPr lang="zh-TW" altLang="en-US" sz="2400" b="1" dirty="0">
                <a:solidFill>
                  <a:srgbClr val="FF0000"/>
                </a:solidFill>
                <a:ea typeface="微軟正黑體" panose="020B0604030504040204" pitchFamily="34" charset="-120"/>
              </a:rPr>
              <a:t>全額錄取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nSpc>
                <a:spcPct val="110000"/>
              </a:lnSpc>
            </a:pPr>
            <a:r>
              <a:rPr lang="zh-TW" altLang="en-US" sz="2400" dirty="0">
                <a:ea typeface="微軟正黑體" panose="020B0604030504040204" pitchFamily="34" charset="-120"/>
              </a:rPr>
              <a:t>報名人數超過該科招生名額時，依「超額比序項目積分對照表」採計之積分總和，由</a:t>
            </a:r>
            <a:r>
              <a:rPr lang="zh-TW" altLang="en-US" sz="2400" b="1" dirty="0">
                <a:solidFill>
                  <a:srgbClr val="FF0000"/>
                </a:solidFill>
                <a:ea typeface="微軟正黑體" panose="020B0604030504040204" pitchFamily="34" charset="-120"/>
              </a:rPr>
              <a:t>高至低依序錄取</a:t>
            </a:r>
            <a:r>
              <a:rPr lang="zh-TW" altLang="en-US" sz="2400" dirty="0">
                <a:ea typeface="微軟正黑體" panose="020B0604030504040204" pitchFamily="34" charset="-120"/>
              </a:rPr>
              <a:t>；當總積分相同時，依同分比序項目順序錄取至招生人數足額，</a:t>
            </a:r>
            <a:r>
              <a:rPr lang="zh-TW" altLang="en-US" sz="2400" b="1" dirty="0">
                <a:solidFill>
                  <a:srgbClr val="FF0000"/>
                </a:solidFill>
                <a:ea typeface="微軟正黑體" panose="020B0604030504040204" pitchFamily="34" charset="-120"/>
              </a:rPr>
              <a:t>不另列備取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7494093-8E0E-4E76-B2D0-9053EA8DAEC4}"/>
              </a:ext>
            </a:extLst>
          </p:cNvPr>
          <p:cNvGraphicFramePr>
            <a:graphicFrameLocks noGrp="1"/>
          </p:cNvGraphicFramePr>
          <p:nvPr>
            <p:extLst>
              <p:ext uri="{D42A27DB-BD31-4B8C-83A1-F6EECF244321}">
                <p14:modId xmlns:p14="http://schemas.microsoft.com/office/powerpoint/2010/main" val="2574084585"/>
              </p:ext>
            </p:extLst>
          </p:nvPr>
        </p:nvGraphicFramePr>
        <p:xfrm>
          <a:off x="868101" y="2481944"/>
          <a:ext cx="10833903" cy="4235961"/>
        </p:xfrm>
        <a:graphic>
          <a:graphicData uri="http://schemas.openxmlformats.org/drawingml/2006/table">
            <a:tbl>
              <a:tblPr firstRow="1" firstCol="1" bandRow="1">
                <a:tableStyleId>{5C22544A-7EE6-4342-B048-85BDC9FD1C3A}</a:tableStyleId>
              </a:tblPr>
              <a:tblGrid>
                <a:gridCol w="1365813">
                  <a:extLst>
                    <a:ext uri="{9D8B030D-6E8A-4147-A177-3AD203B41FA5}">
                      <a16:colId xmlns:a16="http://schemas.microsoft.com/office/drawing/2014/main" val="4206352707"/>
                    </a:ext>
                  </a:extLst>
                </a:gridCol>
                <a:gridCol w="972273">
                  <a:extLst>
                    <a:ext uri="{9D8B030D-6E8A-4147-A177-3AD203B41FA5}">
                      <a16:colId xmlns:a16="http://schemas.microsoft.com/office/drawing/2014/main" val="321726490"/>
                    </a:ext>
                  </a:extLst>
                </a:gridCol>
                <a:gridCol w="1006998">
                  <a:extLst>
                    <a:ext uri="{9D8B030D-6E8A-4147-A177-3AD203B41FA5}">
                      <a16:colId xmlns:a16="http://schemas.microsoft.com/office/drawing/2014/main" val="1983236859"/>
                    </a:ext>
                  </a:extLst>
                </a:gridCol>
                <a:gridCol w="1296364">
                  <a:extLst>
                    <a:ext uri="{9D8B030D-6E8A-4147-A177-3AD203B41FA5}">
                      <a16:colId xmlns:a16="http://schemas.microsoft.com/office/drawing/2014/main" val="2638158537"/>
                    </a:ext>
                  </a:extLst>
                </a:gridCol>
                <a:gridCol w="2777924">
                  <a:extLst>
                    <a:ext uri="{9D8B030D-6E8A-4147-A177-3AD203B41FA5}">
                      <a16:colId xmlns:a16="http://schemas.microsoft.com/office/drawing/2014/main" val="2904840269"/>
                    </a:ext>
                  </a:extLst>
                </a:gridCol>
                <a:gridCol w="3414531">
                  <a:extLst>
                    <a:ext uri="{9D8B030D-6E8A-4147-A177-3AD203B41FA5}">
                      <a16:colId xmlns:a16="http://schemas.microsoft.com/office/drawing/2014/main" val="3814186461"/>
                    </a:ext>
                  </a:extLst>
                </a:gridCol>
              </a:tblGrid>
              <a:tr h="315615">
                <a:tc>
                  <a:txBody>
                    <a:bodyPr/>
                    <a:lstStyle/>
                    <a:p>
                      <a:pPr algn="ctr"/>
                      <a:r>
                        <a:rPr lang="zh-TW" sz="1400" kern="100">
                          <a:effectLst/>
                          <a:latin typeface="微軟正黑體" panose="020B0604030504040204" pitchFamily="34" charset="-120"/>
                          <a:ea typeface="微軟正黑體" panose="020B0604030504040204" pitchFamily="34" charset="-120"/>
                        </a:rPr>
                        <a:t>比序項目</a:t>
                      </a:r>
                    </a:p>
                  </a:txBody>
                  <a:tcPr marL="54849" marR="54849" marT="0" marB="0" anchor="ctr"/>
                </a:tc>
                <a:tc>
                  <a:txBody>
                    <a:bodyPr/>
                    <a:lstStyle/>
                    <a:p>
                      <a:pPr algn="ctr"/>
                      <a:r>
                        <a:rPr lang="zh-TW" sz="1400" kern="100">
                          <a:effectLst/>
                          <a:latin typeface="微軟正黑體" panose="020B0604030504040204" pitchFamily="34" charset="-120"/>
                          <a:ea typeface="微軟正黑體" panose="020B0604030504040204" pitchFamily="34" charset="-120"/>
                        </a:rPr>
                        <a:t>積分</a:t>
                      </a:r>
                    </a:p>
                  </a:txBody>
                  <a:tcPr marL="54849" marR="54849" marT="0" marB="0" anchor="ct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積分計算方式</a:t>
                      </a:r>
                    </a:p>
                  </a:txBody>
                  <a:tcPr marL="54849" marR="54849" marT="0" marB="0" anchor="ctr"/>
                </a:tc>
                <a:tc hMerge="1">
                  <a:txBody>
                    <a:bodyPr/>
                    <a:lstStyle/>
                    <a:p>
                      <a:endParaRPr lang="zh-TW" altLang="en-US"/>
                    </a:p>
                  </a:txBody>
                  <a:tcP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說明</a:t>
                      </a:r>
                      <a:r>
                        <a:rPr lang="zh-TW" altLang="en-US" sz="1400" kern="100" dirty="0">
                          <a:effectLst/>
                          <a:latin typeface="微軟正黑體" panose="020B0604030504040204" pitchFamily="34" charset="-120"/>
                          <a:ea typeface="微軟正黑體" panose="020B0604030504040204" pitchFamily="34" charset="-120"/>
                        </a:rPr>
                        <a:t>（</a:t>
                      </a:r>
                      <a:r>
                        <a:rPr lang="en-US" altLang="zh-TW" sz="1400" kern="100" dirty="0">
                          <a:effectLst/>
                          <a:latin typeface="微軟正黑體" panose="020B0604030504040204" pitchFamily="34" charset="-120"/>
                          <a:ea typeface="微軟正黑體" panose="020B0604030504040204" pitchFamily="34" charset="-120"/>
                        </a:rPr>
                        <a:t>※</a:t>
                      </a:r>
                      <a:r>
                        <a:rPr lang="zh-TW" altLang="en-US" sz="1400" kern="100" dirty="0">
                          <a:effectLst/>
                          <a:latin typeface="微軟正黑體" panose="020B0604030504040204" pitchFamily="34" charset="-120"/>
                          <a:ea typeface="微軟正黑體" panose="020B0604030504040204" pitchFamily="34" charset="-120"/>
                        </a:rPr>
                        <a:t>積分採計時間至</a:t>
                      </a:r>
                      <a:r>
                        <a:rPr lang="en-US" altLang="zh-TW" sz="1400" kern="100" dirty="0">
                          <a:solidFill>
                            <a:srgbClr val="FFFF00"/>
                          </a:solidFill>
                          <a:effectLst/>
                          <a:latin typeface="微軟正黑體" panose="020B0604030504040204" pitchFamily="34" charset="-120"/>
                          <a:ea typeface="微軟正黑體" panose="020B0604030504040204" pitchFamily="34" charset="-120"/>
                        </a:rPr>
                        <a:t>113</a:t>
                      </a:r>
                      <a:r>
                        <a:rPr lang="zh-TW" altLang="en-US" sz="1400" kern="100" dirty="0">
                          <a:solidFill>
                            <a:srgbClr val="FFFF00"/>
                          </a:solidFill>
                          <a:effectLst/>
                          <a:latin typeface="微軟正黑體" panose="020B0604030504040204" pitchFamily="34" charset="-120"/>
                          <a:ea typeface="微軟正黑體" panose="020B0604030504040204" pitchFamily="34" charset="-120"/>
                        </a:rPr>
                        <a:t>年</a:t>
                      </a:r>
                      <a:r>
                        <a:rPr lang="en-US" altLang="zh-TW" sz="1400" kern="100" dirty="0">
                          <a:solidFill>
                            <a:srgbClr val="FFFF00"/>
                          </a:solidFill>
                          <a:effectLst/>
                          <a:latin typeface="微軟正黑體" panose="020B0604030504040204" pitchFamily="34" charset="-120"/>
                          <a:ea typeface="微軟正黑體" panose="020B0604030504040204" pitchFamily="34" charset="-120"/>
                        </a:rPr>
                        <a:t>4</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月</a:t>
                      </a:r>
                      <a:r>
                        <a:rPr lang="en-US" altLang="zh-TW" sz="1400" kern="100" dirty="0">
                          <a:solidFill>
                            <a:srgbClr val="FFFF00"/>
                          </a:solidFill>
                          <a:effectLst/>
                          <a:latin typeface="微軟正黑體" panose="020B0604030504040204" pitchFamily="34" charset="-120"/>
                          <a:ea typeface="微軟正黑體" panose="020B0604030504040204" pitchFamily="34" charset="-120"/>
                        </a:rPr>
                        <a:t>30</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日</a:t>
                      </a:r>
                      <a:r>
                        <a:rPr lang="zh-TW" altLang="en-US"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54849" marR="54849" marT="0" marB="0" anchor="ctr"/>
                </a:tc>
                <a:tc hMerge="1">
                  <a:txBody>
                    <a:bodyPr/>
                    <a:lstStyle/>
                    <a:p>
                      <a:endParaRPr lang="zh-TW" altLang="en-US"/>
                    </a:p>
                  </a:txBody>
                  <a:tcPr/>
                </a:tc>
                <a:extLst>
                  <a:ext uri="{0D108BD9-81ED-4DB2-BD59-A6C34878D82A}">
                    <a16:rowId xmlns:a16="http://schemas.microsoft.com/office/drawing/2014/main" val="2519473932"/>
                  </a:ext>
                </a:extLst>
              </a:tr>
              <a:tr h="594242">
                <a:tc rowSpan="2">
                  <a:txBody>
                    <a:bodyPr/>
                    <a:lstStyle/>
                    <a:p>
                      <a:pPr algn="ctr"/>
                      <a:r>
                        <a:rPr lang="zh-TW" sz="1600" kern="100" dirty="0">
                          <a:effectLst/>
                          <a:latin typeface="微軟正黑體" panose="020B0604030504040204" pitchFamily="34" charset="-120"/>
                          <a:ea typeface="微軟正黑體" panose="020B0604030504040204" pitchFamily="34" charset="-120"/>
                        </a:rPr>
                        <a:t>多元學習表現</a:t>
                      </a:r>
                    </a:p>
                    <a:p>
                      <a:pPr algn="ctr"/>
                      <a:r>
                        <a:rPr lang="zh-TW" sz="1600" kern="100" dirty="0">
                          <a:effectLst/>
                          <a:latin typeface="微軟正黑體" panose="020B0604030504040204" pitchFamily="34" charset="-120"/>
                          <a:ea typeface="微軟正黑體" panose="020B0604030504040204" pitchFamily="34" charset="-120"/>
                        </a:rPr>
                        <a:t>服務學習</a:t>
                      </a:r>
                    </a:p>
                  </a:txBody>
                  <a:tcPr marL="54849" marR="54849" marT="0" marB="0" anchor="ctr"/>
                </a:tc>
                <a:tc rowSpan="2">
                  <a:txBody>
                    <a:bodyPr/>
                    <a:lstStyle/>
                    <a:p>
                      <a:pPr algn="ctr"/>
                      <a:r>
                        <a:rPr lang="en-US" sz="1600" kern="100" dirty="0">
                          <a:effectLst/>
                          <a:latin typeface="微軟正黑體" panose="020B0604030504040204" pitchFamily="34" charset="-120"/>
                          <a:ea typeface="微軟正黑體" panose="020B0604030504040204" pitchFamily="34" charset="-120"/>
                        </a:rPr>
                        <a:t>15</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a:t>
                      </a:r>
                      <a:endParaRPr lang="zh-TW" sz="1600" kern="100" dirty="0">
                        <a:effectLst/>
                        <a:latin typeface="微軟正黑體" panose="020B0604030504040204" pitchFamily="34" charset="-120"/>
                        <a:ea typeface="微軟正黑體" panose="020B0604030504040204" pitchFamily="34" charset="-120"/>
                      </a:endParaRP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擔任班級幹部、小老師或社團幹部</a:t>
                      </a:r>
                      <a:r>
                        <a:rPr lang="zh-TW" sz="1600" b="1" kern="100" dirty="0">
                          <a:solidFill>
                            <a:srgbClr val="FF0000"/>
                          </a:solidFill>
                          <a:effectLst/>
                          <a:latin typeface="微軟正黑體" panose="020B0604030504040204" pitchFamily="34" charset="-120"/>
                          <a:ea typeface="微軟正黑體" panose="020B0604030504040204" pitchFamily="34" charset="-120"/>
                        </a:rPr>
                        <a:t>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學期得</a:t>
                      </a:r>
                      <a:r>
                        <a:rPr lang="en-US" sz="1600" b="1" kern="100" dirty="0">
                          <a:solidFill>
                            <a:srgbClr val="FF0000"/>
                          </a:solidFill>
                          <a:effectLst/>
                          <a:latin typeface="微軟正黑體" panose="020B0604030504040204" pitchFamily="34" charset="-120"/>
                          <a:ea typeface="微軟正黑體" panose="020B0604030504040204" pitchFamily="34" charset="-120"/>
                        </a:rPr>
                        <a:t>2</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。同</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學期同時擔任班級幹部、小老師或社團幹部，仍以</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分採計。</a:t>
                      </a:r>
                    </a:p>
                  </a:txBody>
                  <a:tcPr marL="54849" marR="54849" marT="0" marB="0" anchor="ctr"/>
                </a:tc>
                <a:tc hMerge="1">
                  <a:txBody>
                    <a:bodyPr/>
                    <a:lstStyle/>
                    <a:p>
                      <a:endParaRPr lang="zh-TW" altLang="en-US"/>
                    </a:p>
                  </a:txBody>
                  <a:tcPr/>
                </a:tc>
                <a:extLst>
                  <a:ext uri="{0D108BD9-81ED-4DB2-BD59-A6C34878D82A}">
                    <a16:rowId xmlns:a16="http://schemas.microsoft.com/office/drawing/2014/main" val="4157230999"/>
                  </a:ext>
                </a:extLst>
              </a:tr>
              <a:tr h="594242">
                <a:tc vMerge="1">
                  <a:txBody>
                    <a:bodyPr/>
                    <a:lstStyle/>
                    <a:p>
                      <a:endParaRPr lang="zh-TW" altLang="en-US"/>
                    </a:p>
                  </a:txBody>
                  <a:tcPr/>
                </a:tc>
                <a:tc vMerge="1">
                  <a:txBody>
                    <a:bodyPr/>
                    <a:lstStyle/>
                    <a:p>
                      <a:endParaRPr lang="zh-TW" altLang="en-US"/>
                    </a:p>
                  </a:txBody>
                  <a:tcPr/>
                </a:tc>
                <a:tc>
                  <a:txBody>
                    <a:bodyPr/>
                    <a:lstStyle/>
                    <a:p>
                      <a:pPr algn="ctr"/>
                      <a:r>
                        <a:rPr lang="en-US" sz="1600" kern="100">
                          <a:effectLst/>
                          <a:latin typeface="微軟正黑體" panose="020B0604030504040204" pitchFamily="34" charset="-120"/>
                          <a:ea typeface="微軟正黑體" panose="020B0604030504040204" pitchFamily="34" charset="-120"/>
                        </a:rPr>
                        <a:t>0.5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小時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參加校內服務學習課程及活動，或於校外參加志工服務或社區服務</a:t>
                      </a:r>
                      <a:r>
                        <a:rPr lang="zh-TW" sz="1600" b="1" kern="100" dirty="0">
                          <a:solidFill>
                            <a:srgbClr val="FF0000"/>
                          </a:solidFill>
                          <a:effectLst/>
                          <a:latin typeface="微軟正黑體" panose="020B0604030504040204" pitchFamily="34" charset="-120"/>
                          <a:ea typeface="微軟正黑體" panose="020B0604030504040204" pitchFamily="34" charset="-120"/>
                        </a:rPr>
                        <a:t>每滿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小時得</a:t>
                      </a:r>
                      <a:r>
                        <a:rPr lang="en-US" sz="1600" b="1" kern="100" dirty="0">
                          <a:solidFill>
                            <a:srgbClr val="FF0000"/>
                          </a:solidFill>
                          <a:effectLst/>
                          <a:latin typeface="微軟正黑體" panose="020B0604030504040204" pitchFamily="34" charset="-120"/>
                          <a:ea typeface="微軟正黑體" panose="020B0604030504040204" pitchFamily="34" charset="-120"/>
                        </a:rPr>
                        <a:t>0.5</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a:t>
                      </a:r>
                    </a:p>
                  </a:txBody>
                  <a:tcPr marL="54849" marR="54849" marT="0" marB="0" anchor="ctr"/>
                </a:tc>
                <a:tc hMerge="1">
                  <a:txBody>
                    <a:bodyPr/>
                    <a:lstStyle/>
                    <a:p>
                      <a:endParaRPr lang="zh-TW" altLang="en-US"/>
                    </a:p>
                  </a:txBody>
                  <a:tcPr/>
                </a:tc>
                <a:extLst>
                  <a:ext uri="{0D108BD9-81ED-4DB2-BD59-A6C34878D82A}">
                    <a16:rowId xmlns:a16="http://schemas.microsoft.com/office/drawing/2014/main" val="1078843104"/>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均衡學習</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7</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符合</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個領域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健康與體育、藝術、綜合活動及科技四領域，國中</a:t>
                      </a:r>
                      <a:r>
                        <a:rPr lang="zh-TW" sz="1600" b="1" kern="100" dirty="0">
                          <a:solidFill>
                            <a:srgbClr val="FF0000"/>
                          </a:solidFill>
                          <a:effectLst/>
                          <a:latin typeface="微軟正黑體" panose="020B0604030504040204" pitchFamily="34" charset="-120"/>
                          <a:ea typeface="微軟正黑體" panose="020B0604030504040204" pitchFamily="34" charset="-120"/>
                        </a:rPr>
                        <a:t>前</a:t>
                      </a:r>
                      <a:r>
                        <a:rPr lang="en-US" sz="1600" b="1" kern="100" dirty="0">
                          <a:solidFill>
                            <a:srgbClr val="FF0000"/>
                          </a:solidFill>
                          <a:effectLst/>
                          <a:latin typeface="微軟正黑體" panose="020B0604030504040204" pitchFamily="34" charset="-120"/>
                          <a:ea typeface="微軟正黑體" panose="020B0604030504040204" pitchFamily="34" charset="-120"/>
                        </a:rPr>
                        <a:t>5</a:t>
                      </a:r>
                      <a:r>
                        <a:rPr lang="zh-TW" sz="1600" b="1" kern="100" dirty="0">
                          <a:solidFill>
                            <a:srgbClr val="FF0000"/>
                          </a:solidFill>
                          <a:effectLst/>
                          <a:latin typeface="微軟正黑體" panose="020B0604030504040204" pitchFamily="34" charset="-120"/>
                          <a:ea typeface="微軟正黑體" panose="020B0604030504040204" pitchFamily="34" charset="-120"/>
                        </a:rPr>
                        <a:t>學期平均成績及格達</a:t>
                      </a:r>
                      <a:r>
                        <a:rPr lang="en-US" sz="1600" b="1" kern="100" dirty="0">
                          <a:solidFill>
                            <a:srgbClr val="FF0000"/>
                          </a:solidFill>
                          <a:effectLst/>
                          <a:latin typeface="微軟正黑體" panose="020B0604030504040204" pitchFamily="34" charset="-120"/>
                          <a:ea typeface="微軟正黑體" panose="020B0604030504040204" pitchFamily="34" charset="-120"/>
                        </a:rPr>
                        <a:t>60</a:t>
                      </a:r>
                      <a:r>
                        <a:rPr lang="zh-TW" sz="1600" b="1" kern="100" dirty="0">
                          <a:solidFill>
                            <a:srgbClr val="FF0000"/>
                          </a:solidFill>
                          <a:effectLst/>
                          <a:latin typeface="微軟正黑體" panose="020B0604030504040204" pitchFamily="34" charset="-120"/>
                          <a:ea typeface="微軟正黑體" panose="020B0604030504040204" pitchFamily="34" charset="-120"/>
                        </a:rPr>
                        <a:t>分（含）以上</a:t>
                      </a:r>
                      <a:r>
                        <a:rPr lang="zh-TW" sz="1600" kern="100" dirty="0">
                          <a:effectLst/>
                          <a:latin typeface="微軟正黑體" panose="020B0604030504040204" pitchFamily="34" charset="-120"/>
                          <a:ea typeface="微軟正黑體" panose="020B0604030504040204" pitchFamily="34" charset="-120"/>
                        </a:rPr>
                        <a:t>者。</a:t>
                      </a:r>
                    </a:p>
                  </a:txBody>
                  <a:tcPr marL="54849" marR="54849" marT="0" marB="0" anchor="ctr"/>
                </a:tc>
                <a:tc hMerge="1">
                  <a:txBody>
                    <a:bodyPr/>
                    <a:lstStyle/>
                    <a:p>
                      <a:endParaRPr lang="zh-TW" altLang="en-US"/>
                    </a:p>
                  </a:txBody>
                  <a:tcPr/>
                </a:tc>
                <a:extLst>
                  <a:ext uri="{0D108BD9-81ED-4DB2-BD59-A6C34878D82A}">
                    <a16:rowId xmlns:a16="http://schemas.microsoft.com/office/drawing/2014/main" val="2940144141"/>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其他</a:t>
                      </a:r>
                    </a:p>
                  </a:txBody>
                  <a:tcPr marL="54849" marR="54849" marT="0" marB="0" anchor="ctr"/>
                </a:tc>
                <a:tc>
                  <a:txBody>
                    <a:bodyPr/>
                    <a:lstStyle/>
                    <a:p>
                      <a:pPr algn="ctr"/>
                      <a:r>
                        <a:rPr lang="en-US" sz="1600" kern="100">
                          <a:effectLst/>
                          <a:latin typeface="微軟正黑體" panose="020B0604030504040204" pitchFamily="34" charset="-120"/>
                          <a:ea typeface="微軟正黑體" panose="020B0604030504040204" pitchFamily="34" charset="-120"/>
                        </a:rPr>
                        <a:t>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各校自訂，且性質</a:t>
                      </a:r>
                      <a:r>
                        <a:rPr lang="zh-TW" sz="1600" b="1" kern="100" dirty="0">
                          <a:solidFill>
                            <a:srgbClr val="FF0000"/>
                          </a:solidFill>
                          <a:effectLst/>
                          <a:latin typeface="微軟正黑體" panose="020B0604030504040204" pitchFamily="34" charset="-120"/>
                          <a:ea typeface="微軟正黑體" panose="020B0604030504040204" pitchFamily="34" charset="-120"/>
                        </a:rPr>
                        <a:t>不能</a:t>
                      </a:r>
                      <a:r>
                        <a:rPr lang="zh-TW" sz="1600" kern="100" dirty="0">
                          <a:effectLst/>
                          <a:latin typeface="微軟正黑體" panose="020B0604030504040204" pitchFamily="34" charset="-120"/>
                          <a:ea typeface="微軟正黑體" panose="020B0604030504040204" pitchFamily="34" charset="-120"/>
                        </a:rPr>
                        <a:t>與前</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項比序項目相同。</a:t>
                      </a:r>
                    </a:p>
                  </a:txBody>
                  <a:tcPr marL="54849" marR="54849" marT="0" marB="0" anchor="ctr"/>
                </a:tc>
                <a:tc hMerge="1">
                  <a:txBody>
                    <a:bodyPr/>
                    <a:lstStyle/>
                    <a:p>
                      <a:endParaRPr lang="zh-TW" altLang="en-US"/>
                    </a:p>
                  </a:txBody>
                  <a:tcPr/>
                </a:tc>
                <a:extLst>
                  <a:ext uri="{0D108BD9-81ED-4DB2-BD59-A6C34878D82A}">
                    <a16:rowId xmlns:a16="http://schemas.microsoft.com/office/drawing/2014/main" val="98552078"/>
                  </a:ext>
                </a:extLst>
              </a:tr>
              <a:tr h="373319">
                <a:tc>
                  <a:txBody>
                    <a:bodyPr/>
                    <a:lstStyle/>
                    <a:p>
                      <a:pPr algn="ctr"/>
                      <a:r>
                        <a:rPr lang="zh-TW" sz="1600" kern="100" dirty="0">
                          <a:effectLst/>
                          <a:latin typeface="微軟正黑體" panose="020B0604030504040204" pitchFamily="34" charset="-120"/>
                          <a:ea typeface="微軟正黑體" panose="020B0604030504040204" pitchFamily="34" charset="-120"/>
                        </a:rPr>
                        <a:t>總積分</a:t>
                      </a:r>
                    </a:p>
                  </a:txBody>
                  <a:tcPr marL="54849" marR="54849" marT="0" marB="0" anchor="ctr"/>
                </a:tc>
                <a:tc gridSpan="5">
                  <a:txBody>
                    <a:bodyPr/>
                    <a:lstStyle/>
                    <a:p>
                      <a:pPr algn="ctr"/>
                      <a:r>
                        <a:rPr lang="en-US" sz="1600" kern="100" dirty="0">
                          <a:effectLst/>
                          <a:latin typeface="微軟正黑體" panose="020B0604030504040204" pitchFamily="34" charset="-120"/>
                          <a:ea typeface="微軟正黑體" panose="020B0604030504040204" pitchFamily="34" charset="-120"/>
                        </a:rPr>
                        <a:t>48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84964988"/>
                  </a:ext>
                </a:extLst>
              </a:tr>
              <a:tr h="1170059">
                <a:tc>
                  <a:txBody>
                    <a:bodyPr/>
                    <a:lstStyle/>
                    <a:p>
                      <a:pPr algn="ctr"/>
                      <a:r>
                        <a:rPr lang="zh-TW" sz="1600" kern="100" dirty="0">
                          <a:effectLst/>
                          <a:latin typeface="微軟正黑體" panose="020B0604030504040204" pitchFamily="34" charset="-120"/>
                          <a:ea typeface="微軟正黑體" panose="020B0604030504040204" pitchFamily="34" charset="-120"/>
                        </a:rPr>
                        <a:t>同分比序順序</a:t>
                      </a:r>
                    </a:p>
                  </a:txBody>
                  <a:tcPr marL="54849" marR="54849" marT="0" marB="0" anchor="ctr"/>
                </a:tc>
                <a:tc gridSpan="4">
                  <a:txBody>
                    <a:bodyPr/>
                    <a:lstStyle/>
                    <a:p>
                      <a:pPr algn="just"/>
                      <a:r>
                        <a:rPr lang="zh-TW" sz="1400" kern="100" dirty="0">
                          <a:effectLst/>
                          <a:latin typeface="微軟正黑體" panose="020B0604030504040204" pitchFamily="34" charset="-120"/>
                          <a:ea typeface="微軟正黑體" panose="020B0604030504040204" pitchFamily="34" charset="-120"/>
                        </a:rPr>
                        <a:t>（示例）</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其他（其他有利審查資料，如就讀動機、讀書計畫、檢定或競賽表現）</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服務學習－幹部</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服務學習－服務時數</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r>
                        <a:rPr lang="zh-TW" sz="1600" kern="100" dirty="0">
                          <a:effectLst/>
                          <a:latin typeface="微軟正黑體" panose="020B0604030504040204" pitchFamily="34" charset="-120"/>
                          <a:ea typeface="微軟正黑體" panose="020B0604030504040204" pitchFamily="34" charset="-120"/>
                        </a:rPr>
                        <a:t>各校自訂，至少</a:t>
                      </a: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項，且第</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項須為「其他」項。</a:t>
                      </a:r>
                      <a:endParaRPr lang="en-US" altLang="zh-TW" sz="1600" kern="100" dirty="0">
                        <a:effectLst/>
                        <a:latin typeface="微軟正黑體" panose="020B0604030504040204" pitchFamily="34" charset="-120"/>
                        <a:ea typeface="微軟正黑體" panose="020B0604030504040204" pitchFamily="34" charset="-120"/>
                      </a:endParaRPr>
                    </a:p>
                    <a:p>
                      <a:pPr algn="just"/>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不得採計在校成績。</a:t>
                      </a:r>
                      <a:endParaRPr lang="zh-TW" sz="1600" b="1" kern="100" dirty="0">
                        <a:solidFill>
                          <a:srgbClr val="FF0000"/>
                        </a:solidFill>
                        <a:effectLst/>
                        <a:latin typeface="微軟正黑體" panose="020B0604030504040204" pitchFamily="34" charset="-120"/>
                        <a:ea typeface="微軟正黑體" panose="020B0604030504040204" pitchFamily="34" charset="-120"/>
                      </a:endParaRPr>
                    </a:p>
                  </a:txBody>
                  <a:tcPr marL="54849" marR="54849" marT="0" marB="0" anchor="ctr"/>
                </a:tc>
                <a:extLst>
                  <a:ext uri="{0D108BD9-81ED-4DB2-BD59-A6C34878D82A}">
                    <a16:rowId xmlns:a16="http://schemas.microsoft.com/office/drawing/2014/main" val="223722017"/>
                  </a:ext>
                </a:extLst>
              </a:tr>
            </a:tbl>
          </a:graphicData>
        </a:graphic>
      </p:graphicFrame>
    </p:spTree>
    <p:extLst>
      <p:ext uri="{BB962C8B-B14F-4D97-AF65-F5344CB8AC3E}">
        <p14:creationId xmlns:p14="http://schemas.microsoft.com/office/powerpoint/2010/main" val="224463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10" name="表格 9">
            <a:extLst>
              <a:ext uri="{FF2B5EF4-FFF2-40B4-BE49-F238E27FC236}">
                <a16:creationId xmlns:a16="http://schemas.microsoft.com/office/drawing/2014/main" id="{97295935-0F0B-4F08-8E84-1530A5626E25}"/>
              </a:ext>
            </a:extLst>
          </p:cNvPr>
          <p:cNvGraphicFramePr>
            <a:graphicFrameLocks noGrp="1"/>
          </p:cNvGraphicFramePr>
          <p:nvPr>
            <p:extLst>
              <p:ext uri="{D42A27DB-BD31-4B8C-83A1-F6EECF244321}">
                <p14:modId xmlns:p14="http://schemas.microsoft.com/office/powerpoint/2010/main" val="2600416048"/>
              </p:ext>
            </p:extLst>
          </p:nvPr>
        </p:nvGraphicFramePr>
        <p:xfrm>
          <a:off x="1681328" y="934276"/>
          <a:ext cx="8829344" cy="5544955"/>
        </p:xfrm>
        <a:graphic>
          <a:graphicData uri="http://schemas.openxmlformats.org/drawingml/2006/table">
            <a:tbl>
              <a:tblPr firstRow="1" bandRow="1">
                <a:tableStyleId>{5940675A-B579-460E-94D1-54222C63F5DA}</a:tableStyleId>
              </a:tblPr>
              <a:tblGrid>
                <a:gridCol w="2867422">
                  <a:extLst>
                    <a:ext uri="{9D8B030D-6E8A-4147-A177-3AD203B41FA5}">
                      <a16:colId xmlns:a16="http://schemas.microsoft.com/office/drawing/2014/main" val="20000"/>
                    </a:ext>
                  </a:extLst>
                </a:gridCol>
                <a:gridCol w="5961922">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各校公告及開放網路下載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於各招生學校網站公告</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各校辦理報到作業</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報到後聲明放棄</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129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81</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675449333"/>
              </p:ext>
            </p:extLst>
          </p:nvPr>
        </p:nvGraphicFramePr>
        <p:xfrm>
          <a:off x="632721" y="731680"/>
          <a:ext cx="8520467" cy="5277089"/>
        </p:xfrm>
        <a:graphic>
          <a:graphicData uri="http://schemas.openxmlformats.org/drawingml/2006/table">
            <a:tbl>
              <a:tblPr firstRow="1" bandRow="1">
                <a:tableStyleId>{5940675A-B579-460E-94D1-54222C63F5DA}</a:tableStyleId>
              </a:tblPr>
              <a:tblGrid>
                <a:gridCol w="2767111">
                  <a:extLst>
                    <a:ext uri="{9D8B030D-6E8A-4147-A177-3AD203B41FA5}">
                      <a16:colId xmlns:a16="http://schemas.microsoft.com/office/drawing/2014/main" val="20000"/>
                    </a:ext>
                  </a:extLst>
                </a:gridCol>
                <a:gridCol w="5753356">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455956351"/>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b="1"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72354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技藝優良成績為五專特</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別採計「</a:t>
            </a:r>
            <a:r>
              <a:rPr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技藝教育課程成績</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」並給予積分，有志就讀五專之免試生務必參加。</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1" y="1863172"/>
            <a:ext cx="5916439" cy="612978"/>
            <a:chOff x="4072512" y="2233973"/>
            <a:chExt cx="5916439"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2" y="2262176"/>
              <a:ext cx="59164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、五專完全免試入學</a:t>
              </a:r>
              <a:r>
                <a:rPr lang="zh-TW" altLang="en-US" sz="3200" b="1" kern="0" dirty="0">
                  <a:latin typeface="微軟正黑體" panose="020B0604030504040204" pitchFamily="34" charset="-120"/>
                  <a:ea typeface="微軟正黑體" panose="020B0604030504040204" pitchFamily="34" charset="-120"/>
                  <a:cs typeface="Arial" pitchFamily="34" charset="0"/>
                </a:rPr>
                <a:t>單獨招生</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：何謂「同學年度同項競賽」</a:t>
            </a:r>
            <a:r>
              <a:rPr lang="en-US" altLang="zh-TW" dirty="0">
                <a:latin typeface="微軟正黑體" panose="020B0604030504040204" pitchFamily="34" charset="-120"/>
                <a:ea typeface="微軟正黑體" panose="020B0604030504040204" pitchFamily="34" charset="-120"/>
              </a:rPr>
              <a:t>?</a:t>
            </a:r>
          </a:p>
          <a:p>
            <a:pPr marL="630000" indent="-63000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2700911271"/>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採計方式</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擇優採計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秋季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預賽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春季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決賽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非同項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累計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臺中市秋季錦標賽</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4177858448"/>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同分比序項目</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en-US" altLang="zh-TW"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113</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18</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星期二</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14</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未依簡章規定日期前辦理放棄錄取資格，則不可報名北、中、南區五專聯合免試入學及免試續招</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3609611065"/>
              </p:ext>
            </p:extLst>
          </p:nvPr>
        </p:nvGraphicFramePr>
        <p:xfrm>
          <a:off x="2156902" y="801694"/>
          <a:ext cx="9114981" cy="231621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德育護理健康學院</a:t>
                      </a:r>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原經國管理暨健康學院</a:t>
                      </a: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239016"/>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endParaRPr lang="en-US" altLang="zh-TW" sz="1800" b="0" dirty="0">
              <a:solidFill>
                <a:schemeClr val="tx1"/>
              </a:solidFill>
              <a:latin typeface="微軟正黑體" panose="020B0604030504040204" pitchFamily="34" charset="-120"/>
              <a:ea typeface="微軟正黑體" panose="020B0604030504040204" pitchFamily="34" charset="-120"/>
            </a:endParaRPr>
          </a:p>
          <a:p>
            <a:r>
              <a:rPr lang="zh-TW" altLang="en-US" sz="1800" b="0" dirty="0">
                <a:solidFill>
                  <a:schemeClr val="tx1"/>
                </a:solidFill>
                <a:latin typeface="微軟正黑體" panose="020B0604030504040204" pitchFamily="34" charset="-120"/>
                <a:ea typeface="微軟正黑體" panose="020B0604030504040204" pitchFamily="34" charset="-120"/>
              </a:rPr>
              <a:t>共</a:t>
            </a:r>
            <a:r>
              <a:rPr lang="en-US" altLang="zh-TW" sz="1800" b="0" dirty="0">
                <a:solidFill>
                  <a:schemeClr val="tx1"/>
                </a:solidFill>
                <a:latin typeface="微軟正黑體" panose="020B0604030504040204" pitchFamily="34" charset="-120"/>
                <a:ea typeface="微軟正黑體" panose="020B0604030504040204" pitchFamily="34" charset="-120"/>
              </a:rPr>
              <a:t>6</a:t>
            </a:r>
            <a:r>
              <a:rPr lang="zh-TW" altLang="en-US" sz="1800" b="0" dirty="0">
                <a:solidFill>
                  <a:schemeClr val="tx1"/>
                </a:solidFill>
                <a:latin typeface="微軟正黑體" panose="020B0604030504040204" pitchFamily="34" charset="-120"/>
                <a:ea typeface="微軟正黑體" panose="020B0604030504040204" pitchFamily="34" charset="-120"/>
              </a:rPr>
              <a:t>校</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724124196"/>
              </p:ext>
            </p:extLst>
          </p:nvPr>
        </p:nvGraphicFramePr>
        <p:xfrm>
          <a:off x="2153566" y="3304807"/>
          <a:ext cx="9124036" cy="1005768"/>
        </p:xfrm>
        <a:graphic>
          <a:graphicData uri="http://schemas.openxmlformats.org/drawingml/2006/table">
            <a:tbl>
              <a:tblPr firstRow="1" bandRow="1">
                <a:tableStyleId>{2D5ABB26-0587-4C30-8999-92F81FD0307C}</a:tableStyleId>
              </a:tblPr>
              <a:tblGrid>
                <a:gridCol w="3034254">
                  <a:extLst>
                    <a:ext uri="{9D8B030D-6E8A-4147-A177-3AD203B41FA5}">
                      <a16:colId xmlns:a16="http://schemas.microsoft.com/office/drawing/2014/main" val="20000"/>
                    </a:ext>
                  </a:extLst>
                </a:gridCol>
                <a:gridCol w="6089782">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6651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2472112991"/>
              </p:ext>
            </p:extLst>
          </p:nvPr>
        </p:nvGraphicFramePr>
        <p:xfrm>
          <a:off x="2153566" y="4497471"/>
          <a:ext cx="9124032" cy="2011788"/>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354635"/>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1539204398"/>
              </p:ext>
            </p:extLst>
          </p:nvPr>
        </p:nvGraphicFramePr>
        <p:xfrm>
          <a:off x="974038" y="963533"/>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178" y="762658"/>
            <a:ext cx="3387905" cy="3387905"/>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290071" y="3150357"/>
            <a:ext cx="1139929" cy="523220"/>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現場登記分發通知單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endParaRPr lang="en-US" altLang="zh-TW" sz="3200" dirty="0">
              <a:ea typeface="微軟正黑體" panose="020B0604030504040204" pitchFamily="34" charset="-120"/>
            </a:endParaRPr>
          </a:p>
          <a:p>
            <a:pPr marL="268288" indent="0">
              <a:spcBef>
                <a:spcPts val="1200"/>
              </a:spcBef>
              <a:buNone/>
            </a:pP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lgn="just">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pPr algn="just"/>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113</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21</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星期五</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057778688"/>
              </p:ext>
            </p:extLst>
          </p:nvPr>
        </p:nvGraphicFramePr>
        <p:xfrm>
          <a:off x="1183106" y="754359"/>
          <a:ext cx="9825789" cy="596790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18620">
                <a:tc gridSpan="4">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總積分</a:t>
                      </a:r>
                    </a:p>
                  </a:txBody>
                  <a:tcPr marL="109175" marR="109175" marT="54588" marB="54588" anchor="ctr">
                    <a:lnL w="12700" cmpd="sng">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381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966482"/>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4000" b="1" dirty="0"/>
              <a:t>113</a:t>
            </a:r>
            <a:r>
              <a:rPr lang="zh-TW" altLang="en-US" sz="4000" b="1" dirty="0"/>
              <a:t>學年度</a:t>
            </a:r>
            <a:r>
              <a:rPr lang="zh-TW" altLang="en-US" dirty="0"/>
              <a:t>五專部招生學校計有國立臺北科技大學、國立臺中科技大學、國立高雄科技大學等</a:t>
            </a:r>
            <a:r>
              <a:rPr lang="en-US" altLang="zh-TW" dirty="0"/>
              <a:t>42</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353551148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a:t>
            </a:r>
            <a:r>
              <a:rPr lang="zh-TW" altLang="en-US" sz="2000" u="sng">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輔導會（鑑輔會）鑑定</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1"/>
            <a:ext cx="8229600" cy="1936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pPr algn="just"/>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113</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993754"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示例</a:t>
            </a:r>
          </a:p>
        </p:txBody>
      </p:sp>
    </p:spTree>
    <p:extLst>
      <p:ext uri="{BB962C8B-B14F-4D97-AF65-F5344CB8AC3E}">
        <p14:creationId xmlns:p14="http://schemas.microsoft.com/office/powerpoint/2010/main" val="340361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300482"/>
            <a:ext cx="3578177" cy="433831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279684"/>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545502988"/>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台南應用科大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279861"/>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722880"/>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212362072"/>
              </p:ext>
            </p:extLst>
          </p:nvPr>
        </p:nvGraphicFramePr>
        <p:xfrm>
          <a:off x="5124490" y="1552356"/>
          <a:ext cx="1899312" cy="2377224"/>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910058"/>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615886950"/>
              </p:ext>
            </p:extLst>
          </p:nvPr>
        </p:nvGraphicFramePr>
        <p:xfrm>
          <a:off x="557464" y="1509813"/>
          <a:ext cx="3718754" cy="4070420"/>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084572"/>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5173336"/>
            <a:ext cx="3232247" cy="1477328"/>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紫色文字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為新增學校。</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92000" indent="-792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401057" y="800894"/>
            <a:ext cx="11389888"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113</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8</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：完免、優免和聯免，到底有什麼分別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018066341"/>
              </p:ext>
            </p:extLst>
          </p:nvPr>
        </p:nvGraphicFramePr>
        <p:xfrm>
          <a:off x="511354" y="764704"/>
          <a:ext cx="11169294" cy="5737746"/>
        </p:xfrm>
        <a:graphic>
          <a:graphicData uri="http://schemas.openxmlformats.org/drawingml/2006/table">
            <a:tbl>
              <a:tblPr firstRow="1" firstCol="1" bandRow="1"/>
              <a:tblGrid>
                <a:gridCol w="1370031">
                  <a:extLst>
                    <a:ext uri="{9D8B030D-6E8A-4147-A177-3AD203B41FA5}">
                      <a16:colId xmlns:a16="http://schemas.microsoft.com/office/drawing/2014/main" val="20000"/>
                    </a:ext>
                  </a:extLst>
                </a:gridCol>
                <a:gridCol w="3266421">
                  <a:extLst>
                    <a:ext uri="{9D8B030D-6E8A-4147-A177-3AD203B41FA5}">
                      <a16:colId xmlns:a16="http://schemas.microsoft.com/office/drawing/2014/main" val="124122847"/>
                    </a:ext>
                  </a:extLst>
                </a:gridCol>
                <a:gridCol w="3266421">
                  <a:extLst>
                    <a:ext uri="{9D8B030D-6E8A-4147-A177-3AD203B41FA5}">
                      <a16:colId xmlns:a16="http://schemas.microsoft.com/office/drawing/2014/main" val="20001"/>
                    </a:ext>
                  </a:extLst>
                </a:gridCol>
                <a:gridCol w="3266421">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ts val="1500"/>
                        </a:lnSpc>
                        <a:spcAft>
                          <a:spcPts val="0"/>
                        </a:spcAft>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alt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各區簡章名額</a:t>
                      </a:r>
                      <a:endParaRPr lang="en-US" alt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實際名額：</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旬至</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學習區完全免試入學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五專完免</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各校自訂，至少</a:t>
                      </a:r>
                      <a:r>
                        <a:rPr lang="en-US" altLang="zh-TW" sz="1400" kern="100" dirty="0">
                          <a:effectLst/>
                          <a:latin typeface="微軟正黑體" panose="020B0604030504040204" pitchFamily="34" charset="-120"/>
                          <a:ea typeface="微軟正黑體" panose="020B0604030504040204" pitchFamily="34" charset="-120"/>
                        </a:rPr>
                        <a:t>4</a:t>
                      </a:r>
                      <a:r>
                        <a:rPr lang="zh-TW" altLang="zh-TW" sz="1400" kern="100" dirty="0">
                          <a:effectLst/>
                          <a:latin typeface="微軟正黑體" panose="020B0604030504040204" pitchFamily="34" charset="-120"/>
                          <a:ea typeface="微軟正黑體" panose="020B0604030504040204" pitchFamily="34" charset="-120"/>
                        </a:rPr>
                        <a:t>項，且第</a:t>
                      </a:r>
                      <a:r>
                        <a:rPr lang="en-US" altLang="zh-TW" sz="1400" kern="100" dirty="0">
                          <a:effectLst/>
                          <a:latin typeface="微軟正黑體" panose="020B0604030504040204" pitchFamily="34" charset="-120"/>
                          <a:ea typeface="微軟正黑體" panose="020B0604030504040204" pitchFamily="34" charset="-120"/>
                        </a:rPr>
                        <a:t>1</a:t>
                      </a:r>
                      <a:r>
                        <a:rPr lang="zh-TW" altLang="zh-TW" sz="1400" kern="100" dirty="0">
                          <a:effectLst/>
                          <a:latin typeface="微軟正黑體" panose="020B0604030504040204" pitchFamily="34" charset="-120"/>
                          <a:ea typeface="微軟正黑體" panose="020B0604030504040204" pitchFamily="34" charset="-120"/>
                        </a:rPr>
                        <a:t>項須為「其他」項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，但限</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科組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由各招生學校公告錄取名單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3188496449"/>
              </p:ext>
            </p:extLst>
          </p:nvPr>
        </p:nvGraphicFramePr>
        <p:xfrm>
          <a:off x="492434" y="764704"/>
          <a:ext cx="11207131" cy="6001506"/>
        </p:xfrm>
        <a:graphic>
          <a:graphicData uri="http://schemas.openxmlformats.org/drawingml/2006/table">
            <a:tbl>
              <a:tblPr firstRow="1" firstCol="1" bandRow="1"/>
              <a:tblGrid>
                <a:gridCol w="630435">
                  <a:extLst>
                    <a:ext uri="{9D8B030D-6E8A-4147-A177-3AD203B41FA5}">
                      <a16:colId xmlns:a16="http://schemas.microsoft.com/office/drawing/2014/main" val="20000"/>
                    </a:ext>
                  </a:extLst>
                </a:gridCol>
                <a:gridCol w="980674">
                  <a:extLst>
                    <a:ext uri="{9D8B030D-6E8A-4147-A177-3AD203B41FA5}">
                      <a16:colId xmlns:a16="http://schemas.microsoft.com/office/drawing/2014/main" val="20001"/>
                    </a:ext>
                  </a:extLst>
                </a:gridCol>
                <a:gridCol w="2039249">
                  <a:extLst>
                    <a:ext uri="{9D8B030D-6E8A-4147-A177-3AD203B41FA5}">
                      <a16:colId xmlns:a16="http://schemas.microsoft.com/office/drawing/2014/main" val="524844351"/>
                    </a:ext>
                  </a:extLst>
                </a:gridCol>
                <a:gridCol w="762675">
                  <a:extLst>
                    <a:ext uri="{9D8B030D-6E8A-4147-A177-3AD203B41FA5}">
                      <a16:colId xmlns:a16="http://schemas.microsoft.com/office/drawing/2014/main" val="3981621822"/>
                    </a:ext>
                  </a:extLst>
                </a:gridCol>
                <a:gridCol w="2801924">
                  <a:extLst>
                    <a:ext uri="{9D8B030D-6E8A-4147-A177-3AD203B41FA5}">
                      <a16:colId xmlns:a16="http://schemas.microsoft.com/office/drawing/2014/main" val="20002"/>
                    </a:ext>
                  </a:extLst>
                </a:gridCol>
                <a:gridCol w="420288">
                  <a:extLst>
                    <a:ext uri="{9D8B030D-6E8A-4147-A177-3AD203B41FA5}">
                      <a16:colId xmlns:a16="http://schemas.microsoft.com/office/drawing/2014/main" val="20003"/>
                    </a:ext>
                  </a:extLst>
                </a:gridCol>
                <a:gridCol w="420288">
                  <a:extLst>
                    <a:ext uri="{9D8B030D-6E8A-4147-A177-3AD203B41FA5}">
                      <a16:colId xmlns:a16="http://schemas.microsoft.com/office/drawing/2014/main" val="20004"/>
                    </a:ext>
                  </a:extLst>
                </a:gridCol>
                <a:gridCol w="2490187">
                  <a:extLst>
                    <a:ext uri="{9D8B030D-6E8A-4147-A177-3AD203B41FA5}">
                      <a16:colId xmlns:a16="http://schemas.microsoft.com/office/drawing/2014/main" val="20005"/>
                    </a:ext>
                  </a:extLst>
                </a:gridCol>
                <a:gridCol w="311210">
                  <a:extLst>
                    <a:ext uri="{9D8B030D-6E8A-4147-A177-3AD203B41FA5}">
                      <a16:colId xmlns:a16="http://schemas.microsoft.com/office/drawing/2014/main" val="20006"/>
                    </a:ext>
                  </a:extLst>
                </a:gridCol>
                <a:gridCol w="350201">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五專優先免試入學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各區五專聯合免試入學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lvl="0" indent="0">
                        <a:lnSpc>
                          <a:spcPct val="100000"/>
                        </a:lnSpc>
                        <a:spcAft>
                          <a:spcPts val="0"/>
                        </a:spcAft>
                        <a:buFont typeface="+mj-lt"/>
                        <a:buNone/>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2628057933"/>
              </p:ext>
            </p:extLst>
          </p:nvPr>
        </p:nvGraphicFramePr>
        <p:xfrm>
          <a:off x="484415" y="727008"/>
          <a:ext cx="11223172" cy="5403984"/>
        </p:xfrm>
        <a:graphic>
          <a:graphicData uri="http://schemas.openxmlformats.org/drawingml/2006/table">
            <a:tbl>
              <a:tblPr firstRow="1" firstCol="1" bandRow="1"/>
              <a:tblGrid>
                <a:gridCol w="1021170">
                  <a:extLst>
                    <a:ext uri="{9D8B030D-6E8A-4147-A177-3AD203B41FA5}">
                      <a16:colId xmlns:a16="http://schemas.microsoft.com/office/drawing/2014/main" val="20000"/>
                    </a:ext>
                  </a:extLst>
                </a:gridCol>
                <a:gridCol w="1463892">
                  <a:extLst>
                    <a:ext uri="{9D8B030D-6E8A-4147-A177-3AD203B41FA5}">
                      <a16:colId xmlns:a16="http://schemas.microsoft.com/office/drawing/2014/main" val="20001"/>
                    </a:ext>
                  </a:extLst>
                </a:gridCol>
                <a:gridCol w="2031731">
                  <a:extLst>
                    <a:ext uri="{9D8B030D-6E8A-4147-A177-3AD203B41FA5}">
                      <a16:colId xmlns:a16="http://schemas.microsoft.com/office/drawing/2014/main" val="145139664"/>
                    </a:ext>
                  </a:extLst>
                </a:gridCol>
                <a:gridCol w="705391">
                  <a:extLst>
                    <a:ext uri="{9D8B030D-6E8A-4147-A177-3AD203B41FA5}">
                      <a16:colId xmlns:a16="http://schemas.microsoft.com/office/drawing/2014/main" val="1216112900"/>
                    </a:ext>
                  </a:extLst>
                </a:gridCol>
                <a:gridCol w="2737122">
                  <a:extLst>
                    <a:ext uri="{9D8B030D-6E8A-4147-A177-3AD203B41FA5}">
                      <a16:colId xmlns:a16="http://schemas.microsoft.com/office/drawing/2014/main" val="20002"/>
                    </a:ext>
                  </a:extLst>
                </a:gridCol>
                <a:gridCol w="650351">
                  <a:extLst>
                    <a:ext uri="{9D8B030D-6E8A-4147-A177-3AD203B41FA5}">
                      <a16:colId xmlns:a16="http://schemas.microsoft.com/office/drawing/2014/main" val="20003"/>
                    </a:ext>
                  </a:extLst>
                </a:gridCol>
                <a:gridCol w="2105802">
                  <a:extLst>
                    <a:ext uri="{9D8B030D-6E8A-4147-A177-3AD203B41FA5}">
                      <a16:colId xmlns:a16="http://schemas.microsoft.com/office/drawing/2014/main" val="20004"/>
                    </a:ext>
                  </a:extLst>
                </a:gridCol>
                <a:gridCol w="50771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gridSpan="2">
                  <a:txBody>
                    <a:bodyPr/>
                    <a:lstStyle/>
                    <a:p>
                      <a:pPr algn="ctr">
                        <a:lnSpc>
                          <a:spcPct val="100000"/>
                        </a:lnSpc>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完全不採計</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h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p>
                      <a:pPr algn="ctr">
                        <a:lnSpc>
                          <a:spcPct val="100000"/>
                        </a:lnSpc>
                        <a:spcAft>
                          <a:spcPts val="0"/>
                        </a:spcAft>
                      </a:pP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48</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1897786"/>
            <a:ext cx="10341428" cy="4960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就近入學</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的需求較為明確，則可參加五專完全免試入學，選擇離家近的學校報名。</a:t>
            </a:r>
            <a:endParaRPr lang="en-US" altLang="zh-TW" sz="2400" dirty="0">
              <a:latin typeface="微軟正黑體" panose="020B0604030504040204" pitchFamily="34" charset="-120"/>
              <a:ea typeface="微軟正黑體" panose="020B0604030504040204" pitchFamily="34" charset="-120"/>
            </a:endParaRPr>
          </a:p>
          <a:p>
            <a:endParaRPr lang="en-US" altLang="zh-TW" sz="10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科組</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個志願。</a:t>
            </a:r>
            <a:endParaRPr lang="en-US" altLang="zh-TW" sz="2400" dirty="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學校</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的需求較為明確，則建議可以參加五專聯合免試入學，鎖定志願學校科組。</a:t>
            </a:r>
          </a:p>
        </p:txBody>
      </p:sp>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grpSp>
        <p:nvGrpSpPr>
          <p:cNvPr id="24" name="群組 23">
            <a:extLst>
              <a:ext uri="{FF2B5EF4-FFF2-40B4-BE49-F238E27FC236}">
                <a16:creationId xmlns:a16="http://schemas.microsoft.com/office/drawing/2014/main" id="{A1766A4E-088C-4A0F-B3AF-37E6373BD77A}"/>
              </a:ext>
            </a:extLst>
          </p:cNvPr>
          <p:cNvGrpSpPr/>
          <p:nvPr/>
        </p:nvGrpSpPr>
        <p:grpSpPr>
          <a:xfrm>
            <a:off x="1834591" y="2658046"/>
            <a:ext cx="782386" cy="1035926"/>
            <a:chOff x="6092860" y="2005978"/>
            <a:chExt cx="1263478" cy="1672920"/>
          </a:xfrm>
        </p:grpSpPr>
        <p:sp>
          <p:nvSpPr>
            <p:cNvPr id="25" name="橢圓 24">
              <a:extLst>
                <a:ext uri="{FF2B5EF4-FFF2-40B4-BE49-F238E27FC236}">
                  <a16:creationId xmlns:a16="http://schemas.microsoft.com/office/drawing/2014/main" id="{086E083A-DE26-433C-A3EE-F57934CFC179}"/>
                </a:ext>
              </a:extLst>
            </p:cNvPr>
            <p:cNvSpPr/>
            <p:nvPr/>
          </p:nvSpPr>
          <p:spPr>
            <a:xfrm>
              <a:off x="6883898" y="3010650"/>
              <a:ext cx="472440" cy="4724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梯形 25">
              <a:extLst>
                <a:ext uri="{FF2B5EF4-FFF2-40B4-BE49-F238E27FC236}">
                  <a16:creationId xmlns:a16="http://schemas.microsoft.com/office/drawing/2014/main" id="{F59DC346-893F-4DFC-8CEC-6E19D5D20947}"/>
                </a:ext>
              </a:extLst>
            </p:cNvPr>
            <p:cNvSpPr/>
            <p:nvPr/>
          </p:nvSpPr>
          <p:spPr>
            <a:xfrm rot="18632846">
              <a:off x="6355471" y="2876899"/>
              <a:ext cx="1146048" cy="457950"/>
            </a:xfrm>
            <a:prstGeom prst="trapezoid">
              <a:avLst>
                <a:gd name="adj" fmla="val 622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4622490-03B8-4375-8BD3-B7B07629A240}"/>
                </a:ext>
              </a:extLst>
            </p:cNvPr>
            <p:cNvSpPr/>
            <p:nvPr/>
          </p:nvSpPr>
          <p:spPr>
            <a:xfrm>
              <a:off x="6193536" y="2005978"/>
              <a:ext cx="168450" cy="617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F950F58-20E7-4125-9D3D-7B2C746D3C25}"/>
                </a:ext>
              </a:extLst>
            </p:cNvPr>
            <p:cNvSpPr/>
            <p:nvPr/>
          </p:nvSpPr>
          <p:spPr>
            <a:xfrm>
              <a:off x="6612813" y="2005978"/>
              <a:ext cx="168450" cy="78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梯形 28">
              <a:extLst>
                <a:ext uri="{FF2B5EF4-FFF2-40B4-BE49-F238E27FC236}">
                  <a16:creationId xmlns:a16="http://schemas.microsoft.com/office/drawing/2014/main" id="{377972F2-1374-4473-B1C3-540A5783672A}"/>
                </a:ext>
              </a:extLst>
            </p:cNvPr>
            <p:cNvSpPr/>
            <p:nvPr/>
          </p:nvSpPr>
          <p:spPr>
            <a:xfrm rot="18617319">
              <a:off x="6172735" y="2338947"/>
              <a:ext cx="584470" cy="7442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手繪多邊形: 圖案 29">
            <a:extLst>
              <a:ext uri="{FF2B5EF4-FFF2-40B4-BE49-F238E27FC236}">
                <a16:creationId xmlns:a16="http://schemas.microsoft.com/office/drawing/2014/main" id="{370BBE78-818D-423E-B48C-C52647AF432E}"/>
              </a:ext>
            </a:extLst>
          </p:cNvPr>
          <p:cNvSpPr/>
          <p:nvPr/>
        </p:nvSpPr>
        <p:spPr>
          <a:xfrm rot="18412989">
            <a:off x="2851606" y="3243839"/>
            <a:ext cx="641757" cy="1313886"/>
          </a:xfrm>
          <a:custGeom>
            <a:avLst/>
            <a:gdLst>
              <a:gd name="connsiteX0" fmla="*/ 347364 w 641757"/>
              <a:gd name="connsiteY0" fmla="*/ 0 h 1313886"/>
              <a:gd name="connsiteX1" fmla="*/ 616946 w 641757"/>
              <a:gd name="connsiteY1" fmla="*/ 1093464 h 1313886"/>
              <a:gd name="connsiteX2" fmla="*/ 623982 w 641757"/>
              <a:gd name="connsiteY2" fmla="*/ 1110457 h 1313886"/>
              <a:gd name="connsiteX3" fmla="*/ 637402 w 641757"/>
              <a:gd name="connsiteY3" fmla="*/ 1172951 h 1313886"/>
              <a:gd name="connsiteX4" fmla="*/ 637531 w 641757"/>
              <a:gd name="connsiteY4" fmla="*/ 1176963 h 1313886"/>
              <a:gd name="connsiteX5" fmla="*/ 641757 w 641757"/>
              <a:gd name="connsiteY5" fmla="*/ 1194103 h 1313886"/>
              <a:gd name="connsiteX6" fmla="*/ 637957 w 641757"/>
              <a:gd name="connsiteY6" fmla="*/ 1190182 h 1313886"/>
              <a:gd name="connsiteX7" fmla="*/ 639126 w 641757"/>
              <a:gd name="connsiteY7" fmla="*/ 1226446 h 1313886"/>
              <a:gd name="connsiteX8" fmla="*/ 605222 w 641757"/>
              <a:gd name="connsiteY8" fmla="*/ 1298586 h 1313886"/>
              <a:gd name="connsiteX9" fmla="*/ 175249 w 641757"/>
              <a:gd name="connsiteY9" fmla="*/ 1026972 h 1313886"/>
              <a:gd name="connsiteX10" fmla="*/ 34666 w 641757"/>
              <a:gd name="connsiteY10" fmla="*/ 538210 h 1313886"/>
              <a:gd name="connsiteX11" fmla="*/ 50823 w 641757"/>
              <a:gd name="connsiteY11" fmla="*/ 531667 h 1313886"/>
              <a:gd name="connsiteX12" fmla="*/ 183478 w 641757"/>
              <a:gd name="connsiteY12" fmla="*/ 0 h 13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757" h="1313886">
                <a:moveTo>
                  <a:pt x="347364" y="0"/>
                </a:moveTo>
                <a:lnTo>
                  <a:pt x="616946" y="1093464"/>
                </a:lnTo>
                <a:lnTo>
                  <a:pt x="623982" y="1110457"/>
                </a:lnTo>
                <a:cubicBezTo>
                  <a:pt x="630342" y="1132570"/>
                  <a:pt x="634847" y="1153510"/>
                  <a:pt x="637402" y="1172951"/>
                </a:cubicBezTo>
                <a:lnTo>
                  <a:pt x="637531" y="1176963"/>
                </a:lnTo>
                <a:lnTo>
                  <a:pt x="641757" y="1194103"/>
                </a:lnTo>
                <a:lnTo>
                  <a:pt x="637957" y="1190182"/>
                </a:lnTo>
                <a:lnTo>
                  <a:pt x="639126" y="1226446"/>
                </a:lnTo>
                <a:cubicBezTo>
                  <a:pt x="636251" y="1258675"/>
                  <a:pt x="625201" y="1283595"/>
                  <a:pt x="605222" y="1298586"/>
                </a:cubicBezTo>
                <a:cubicBezTo>
                  <a:pt x="525309" y="1358549"/>
                  <a:pt x="332803" y="1236944"/>
                  <a:pt x="175249" y="1026972"/>
                </a:cubicBezTo>
                <a:cubicBezTo>
                  <a:pt x="17694" y="817000"/>
                  <a:pt x="-45247" y="598174"/>
                  <a:pt x="34666" y="538210"/>
                </a:cubicBezTo>
                <a:lnTo>
                  <a:pt x="50823" y="531667"/>
                </a:lnTo>
                <a:lnTo>
                  <a:pt x="183478" y="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38" name="圖片 37">
            <a:extLst>
              <a:ext uri="{FF2B5EF4-FFF2-40B4-BE49-F238E27FC236}">
                <a16:creationId xmlns:a16="http://schemas.microsoft.com/office/drawing/2014/main" id="{3982544C-75AB-4506-88F6-A2C8EBF9A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3734" y="661842"/>
            <a:ext cx="861761" cy="1044643"/>
          </a:xfrm>
          <a:prstGeom prst="rect">
            <a:avLst/>
          </a:prstGeom>
        </p:spPr>
      </p:pic>
      <p:sp>
        <p:nvSpPr>
          <p:cNvPr id="41" name="手繪多邊形: 圖案 40">
            <a:extLst>
              <a:ext uri="{FF2B5EF4-FFF2-40B4-BE49-F238E27FC236}">
                <a16:creationId xmlns:a16="http://schemas.microsoft.com/office/drawing/2014/main" id="{7BECFA3D-0B72-436F-89AA-D95F6329470E}"/>
              </a:ext>
            </a:extLst>
          </p:cNvPr>
          <p:cNvSpPr/>
          <p:nvPr/>
        </p:nvSpPr>
        <p:spPr>
          <a:xfrm>
            <a:off x="2997199" y="1440744"/>
            <a:ext cx="1888242" cy="835097"/>
          </a:xfrm>
          <a:custGeom>
            <a:avLst/>
            <a:gdLst>
              <a:gd name="connsiteX0" fmla="*/ 1753359 w 1888242"/>
              <a:gd name="connsiteY0" fmla="*/ 0 h 835097"/>
              <a:gd name="connsiteX1" fmla="*/ 1888242 w 1888242"/>
              <a:gd name="connsiteY1" fmla="*/ 186522 h 835097"/>
              <a:gd name="connsiteX2" fmla="*/ 1424826 w 1888242"/>
              <a:gd name="connsiteY2" fmla="*/ 635925 h 835097"/>
              <a:gd name="connsiteX3" fmla="*/ 1421514 w 1888242"/>
              <a:gd name="connsiteY3" fmla="*/ 646719 h 835097"/>
              <a:gd name="connsiteX4" fmla="*/ 718051 w 1888242"/>
              <a:gd name="connsiteY4" fmla="*/ 835097 h 835097"/>
              <a:gd name="connsiteX5" fmla="*/ 0 w 1888242"/>
              <a:gd name="connsiteY5" fmla="*/ 599172 h 835097"/>
              <a:gd name="connsiteX6" fmla="*/ 316582 w 1888242"/>
              <a:gd name="connsiteY6" fmla="*/ 403539 h 835097"/>
              <a:gd name="connsiteX7" fmla="*/ 389946 w 1888242"/>
              <a:gd name="connsiteY7" fmla="*/ 390456 h 8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42" h="835097">
                <a:moveTo>
                  <a:pt x="1753359" y="0"/>
                </a:moveTo>
                <a:lnTo>
                  <a:pt x="1888242" y="186522"/>
                </a:lnTo>
                <a:lnTo>
                  <a:pt x="1424826" y="635925"/>
                </a:lnTo>
                <a:lnTo>
                  <a:pt x="1421514" y="646719"/>
                </a:lnTo>
                <a:cubicBezTo>
                  <a:pt x="1354559" y="754226"/>
                  <a:pt x="1065049" y="835097"/>
                  <a:pt x="718051" y="835097"/>
                </a:cubicBezTo>
                <a:cubicBezTo>
                  <a:pt x="321482" y="835097"/>
                  <a:pt x="0" y="729470"/>
                  <a:pt x="0" y="599172"/>
                </a:cubicBezTo>
                <a:cubicBezTo>
                  <a:pt x="0" y="517736"/>
                  <a:pt x="125579" y="445937"/>
                  <a:pt x="316582" y="403539"/>
                </a:cubicBezTo>
                <a:lnTo>
                  <a:pt x="389946" y="39045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44" name="圖片 43">
            <a:extLst>
              <a:ext uri="{FF2B5EF4-FFF2-40B4-BE49-F238E27FC236}">
                <a16:creationId xmlns:a16="http://schemas.microsoft.com/office/drawing/2014/main" id="{863FD864-4C3D-4866-BC43-44FBF0F93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199" y="4582160"/>
            <a:ext cx="2028325" cy="1582204"/>
          </a:xfrm>
          <a:prstGeom prst="rect">
            <a:avLst/>
          </a:prstGeom>
        </p:spPr>
      </p:pic>
    </p:spTree>
    <p:extLst>
      <p:ext uri="{BB962C8B-B14F-4D97-AF65-F5344CB8AC3E}">
        <p14:creationId xmlns:p14="http://schemas.microsoft.com/office/powerpoint/2010/main" val="502720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五專完全免試入學、五專優先免試入學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lnSpc>
                <a:spcPct val="110000"/>
              </a:lnSpc>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開始辦理（約７月底～８月初），有意報名者可至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869370"/>
            <a:ext cx="10210800" cy="232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2400" dirty="0">
                <a:ea typeface="微軟正黑體" panose="020B0604030504040204" pitchFamily="34" charset="-120"/>
              </a:rPr>
              <a:t>七年一貫制為特殊的藝術類科教育學制，學生修業期間</a:t>
            </a:r>
            <a:r>
              <a:rPr lang="zh-TW" altLang="en-US" sz="2400" dirty="0">
                <a:solidFill>
                  <a:srgbClr val="0000FF"/>
                </a:solidFill>
                <a:ea typeface="微軟正黑體" panose="020B0604030504040204" pitchFamily="34" charset="-120"/>
              </a:rPr>
              <a:t>前</a:t>
            </a:r>
            <a:r>
              <a:rPr lang="en-US" altLang="zh-TW" sz="2400" dirty="0">
                <a:solidFill>
                  <a:srgbClr val="0000FF"/>
                </a:solidFill>
                <a:ea typeface="微軟正黑體" panose="020B0604030504040204" pitchFamily="34" charset="-120"/>
              </a:rPr>
              <a:t>5</a:t>
            </a:r>
            <a:r>
              <a:rPr lang="zh-TW" altLang="en-US" sz="2400" dirty="0">
                <a:solidFill>
                  <a:srgbClr val="0000FF"/>
                </a:solidFill>
                <a:ea typeface="微軟正黑體" panose="020B0604030504040204" pitchFamily="34" charset="-120"/>
              </a:rPr>
              <a:t>年視同五專生</a:t>
            </a:r>
            <a:r>
              <a:rPr lang="zh-TW" altLang="en-US" sz="2400" dirty="0">
                <a:ea typeface="微軟正黑體" panose="020B0604030504040204" pitchFamily="34" charset="-120"/>
              </a:rPr>
              <a:t>，五年級在校生成績及格者，應參加公開升級甄試；通過甄試者得直升並繼續後</a:t>
            </a:r>
            <a:r>
              <a:rPr lang="en-US" altLang="zh-TW" sz="2400" dirty="0">
                <a:ea typeface="微軟正黑體" panose="020B0604030504040204" pitchFamily="34" charset="-120"/>
              </a:rPr>
              <a:t>2</a:t>
            </a:r>
            <a:r>
              <a:rPr lang="zh-TW" altLang="en-US" sz="2400" dirty="0">
                <a:ea typeface="微軟正黑體" panose="020B0604030504040204" pitchFamily="34" charset="-120"/>
              </a:rPr>
              <a:t>年大學部</a:t>
            </a:r>
            <a:r>
              <a:rPr lang="en-US" altLang="zh-TW" sz="2400" dirty="0">
                <a:ea typeface="微軟正黑體" panose="020B0604030504040204" pitchFamily="34" charset="-120"/>
              </a:rPr>
              <a:t>(</a:t>
            </a:r>
            <a:r>
              <a:rPr lang="zh-TW" altLang="en-US" sz="2400" dirty="0">
                <a:ea typeface="微軟正黑體" panose="020B0604030504040204" pitchFamily="34" charset="-120"/>
              </a:rPr>
              <a:t>二技</a:t>
            </a:r>
            <a:r>
              <a:rPr lang="en-US" altLang="zh-TW" sz="2400" dirty="0">
                <a:ea typeface="微軟正黑體" panose="020B0604030504040204" pitchFamily="34" charset="-120"/>
              </a:rPr>
              <a:t>)</a:t>
            </a:r>
            <a:r>
              <a:rPr lang="zh-TW" altLang="en-US" sz="2400" dirty="0">
                <a:ea typeface="微軟正黑體" panose="020B0604030504040204" pitchFamily="34" charset="-120"/>
              </a:rPr>
              <a:t>學業。</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未參加或未通過升級甄試者，由學校視其修業情形，發給修業證明或五專副學士學位證書。</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學生完成七年一貫制學業，成績及格者，</a:t>
            </a:r>
            <a:r>
              <a:rPr lang="zh-TW" altLang="en-US" sz="2400">
                <a:ea typeface="微軟正黑體" panose="020B0604030504040204" pitchFamily="34" charset="-120"/>
              </a:rPr>
              <a:t>授予藝術學</a:t>
            </a:r>
            <a:r>
              <a:rPr lang="zh-TW" altLang="en-US" sz="2400" b="1">
                <a:ea typeface="微軟正黑體" panose="020B0604030504040204" pitchFamily="34" charset="-120"/>
              </a:rPr>
              <a:t>學士</a:t>
            </a:r>
            <a:r>
              <a:rPr lang="zh-TW" altLang="en-US" sz="2400" b="1" dirty="0">
                <a:ea typeface="微軟正黑體" panose="020B0604030504040204" pitchFamily="34" charset="-120"/>
              </a:rPr>
              <a:t>學位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9" name="內容版面配置區 3">
            <a:extLst>
              <a:ext uri="{FF2B5EF4-FFF2-40B4-BE49-F238E27FC236}">
                <a16:creationId xmlns:a16="http://schemas.microsoft.com/office/drawing/2014/main" id="{1D7F4888-6D4A-4EEA-96FF-C4CBC4ECAE1F}"/>
              </a:ext>
            </a:extLst>
          </p:cNvPr>
          <p:cNvGraphicFramePr>
            <a:graphicFrameLocks/>
          </p:cNvGraphicFramePr>
          <p:nvPr>
            <p:extLst>
              <p:ext uri="{D42A27DB-BD31-4B8C-83A1-F6EECF244321}">
                <p14:modId xmlns:p14="http://schemas.microsoft.com/office/powerpoint/2010/main" val="3167292439"/>
              </p:ext>
            </p:extLst>
          </p:nvPr>
        </p:nvGraphicFramePr>
        <p:xfrm>
          <a:off x="1202737" y="3258635"/>
          <a:ext cx="9786525" cy="3459405"/>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3627">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1926">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755650" indent="0" algn="l">
                        <a:spcBef>
                          <a:spcPts val="60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圖片 9">
            <a:extLst>
              <a:ext uri="{FF2B5EF4-FFF2-40B4-BE49-F238E27FC236}">
                <a16:creationId xmlns:a16="http://schemas.microsoft.com/office/drawing/2014/main" id="{C9120A93-1445-4AE2-8C05-44CA2CE39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71" y="4696627"/>
            <a:ext cx="1759937" cy="2021413"/>
          </a:xfrm>
          <a:prstGeom prst="rect">
            <a:avLst/>
          </a:prstGeom>
        </p:spPr>
      </p:pic>
    </p:spTree>
    <p:extLst>
      <p:ext uri="{BB962C8B-B14F-4D97-AF65-F5344CB8AC3E}">
        <p14:creationId xmlns:p14="http://schemas.microsoft.com/office/powerpoint/2010/main" val="89064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295058" y="4903205"/>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789830"/>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2638">
            <a:off x="6180466" y="3645838"/>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744">
            <a:off x="6144012" y="2484311"/>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2161707"/>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3446381"/>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4729061"/>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6013739"/>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292962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4228215"/>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2798108"/>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4228704"/>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99348" y="568834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552680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45" name="Rectangle 5">
            <a:extLst>
              <a:ext uri="{FF2B5EF4-FFF2-40B4-BE49-F238E27FC236}">
                <a16:creationId xmlns:a16="http://schemas.microsoft.com/office/drawing/2014/main" id="{8BFC1BDD-3A35-499B-B4A6-E73B61BF5474}"/>
              </a:ext>
            </a:extLst>
          </p:cNvPr>
          <p:cNvSpPr>
            <a:spLocks noChangeArrowheads="1"/>
          </p:cNvSpPr>
          <p:nvPr/>
        </p:nvSpPr>
        <p:spPr bwMode="auto">
          <a:xfrm>
            <a:off x="649204" y="879027"/>
            <a:ext cx="5872141" cy="631902"/>
          </a:xfrm>
          <a:prstGeom prst="rect">
            <a:avLst/>
          </a:prstGeom>
          <a:solidFill>
            <a:srgbClr val="7030A0"/>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五專完免試入全學</a:t>
            </a:r>
          </a:p>
        </p:txBody>
      </p:sp>
      <p:pic>
        <p:nvPicPr>
          <p:cNvPr id="48" name="圖片 47">
            <a:extLst>
              <a:ext uri="{FF2B5EF4-FFF2-40B4-BE49-F238E27FC236}">
                <a16:creationId xmlns:a16="http://schemas.microsoft.com/office/drawing/2014/main" id="{9E316E68-6003-48D8-9537-8EDAD161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113553" y="636956"/>
            <a:ext cx="3359148" cy="2348054"/>
          </a:xfrm>
          <a:prstGeom prst="rect">
            <a:avLst/>
          </a:prstGeom>
        </p:spPr>
      </p:pic>
      <p:sp>
        <p:nvSpPr>
          <p:cNvPr id="49" name="Text Box 21">
            <a:extLst>
              <a:ext uri="{FF2B5EF4-FFF2-40B4-BE49-F238E27FC236}">
                <a16:creationId xmlns:a16="http://schemas.microsoft.com/office/drawing/2014/main" id="{ECB56D2F-70FD-43D7-A128-EC9C9704CE34}"/>
              </a:ext>
            </a:extLst>
          </p:cNvPr>
          <p:cNvSpPr txBox="1">
            <a:spLocks noChangeArrowheads="1"/>
          </p:cNvSpPr>
          <p:nvPr/>
        </p:nvSpPr>
        <p:spPr bwMode="auto">
          <a:xfrm>
            <a:off x="6840236" y="78138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pic>
        <p:nvPicPr>
          <p:cNvPr id="3" name="圖片 2">
            <a:extLst>
              <a:ext uri="{FF2B5EF4-FFF2-40B4-BE49-F238E27FC236}">
                <a16:creationId xmlns:a16="http://schemas.microsoft.com/office/drawing/2014/main" id="{51CEDC8C-1A55-494F-9299-E451526EB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1594648"/>
            <a:ext cx="388492" cy="478082"/>
          </a:xfrm>
          <a:prstGeom prst="rect">
            <a:avLst/>
          </a:prstGeom>
        </p:spPr>
      </p:pic>
      <p:pic>
        <p:nvPicPr>
          <p:cNvPr id="46" name="圖片 45">
            <a:extLst>
              <a:ext uri="{FF2B5EF4-FFF2-40B4-BE49-F238E27FC236}">
                <a16:creationId xmlns:a16="http://schemas.microsoft.com/office/drawing/2014/main" id="{C9F37661-D8EA-4C5B-AC39-F0D3BCEA5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2858381"/>
            <a:ext cx="388492" cy="478082"/>
          </a:xfrm>
          <a:prstGeom prst="rect">
            <a:avLst/>
          </a:prstGeom>
        </p:spPr>
      </p:pic>
      <p:pic>
        <p:nvPicPr>
          <p:cNvPr id="50" name="圖片 49">
            <a:extLst>
              <a:ext uri="{FF2B5EF4-FFF2-40B4-BE49-F238E27FC236}">
                <a16:creationId xmlns:a16="http://schemas.microsoft.com/office/drawing/2014/main" id="{E1503250-11DB-474D-BB68-F232EA8FC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4164629"/>
            <a:ext cx="388492" cy="478082"/>
          </a:xfrm>
          <a:prstGeom prst="rect">
            <a:avLst/>
          </a:prstGeom>
        </p:spPr>
      </p:pic>
      <p:pic>
        <p:nvPicPr>
          <p:cNvPr id="51" name="圖片 50">
            <a:extLst>
              <a:ext uri="{FF2B5EF4-FFF2-40B4-BE49-F238E27FC236}">
                <a16:creationId xmlns:a16="http://schemas.microsoft.com/office/drawing/2014/main" id="{4901F2EA-EB73-4440-B449-BD0E8596B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5437347"/>
            <a:ext cx="388492" cy="478082"/>
          </a:xfrm>
          <a:prstGeom prst="rect">
            <a:avLst/>
          </a:prstGeom>
        </p:spPr>
      </p:pic>
    </p:spTree>
    <p:extLst>
      <p:ext uri="{BB962C8B-B14F-4D97-AF65-F5344CB8AC3E}">
        <p14:creationId xmlns:p14="http://schemas.microsoft.com/office/powerpoint/2010/main" val="2227205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723680757"/>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75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429735660"/>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477885374"/>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2274796807"/>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1934553748"/>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德育護理健康學院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625379" y="3639024"/>
              <a:ext cx="5890837"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758395" y="3729024"/>
              <a:ext cx="5657646"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a:blip r:embed="rId4" cstate="print">
              <a:extLst>
                <a:ext uri="{28A0092B-C50C-407E-A947-70E740481C1C}">
                  <a14:useLocalDpi xmlns:a14="http://schemas.microsoft.com/office/drawing/2010/main" val="0"/>
                </a:ext>
              </a:extLst>
            </a:blip>
            <a:srcRect t="1329" b="1329"/>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851277" y="3849163"/>
              <a:ext cx="4572000" cy="400110"/>
            </a:xfrm>
            <a:prstGeom prst="rect">
              <a:avLst/>
            </a:prstGeom>
          </p:spPr>
          <p:txBody>
            <a:bodyPr>
              <a:spAutoFit/>
            </a:bodyPr>
            <a:lstStyle/>
            <a:p>
              <a:pPr eaLnBrk="0" fontAlgn="base" hangingPunct="0">
                <a:spcBef>
                  <a:spcPct val="0"/>
                </a:spcBef>
                <a:spcAft>
                  <a:spcPct val="0"/>
                </a:spcAft>
              </a:pPr>
              <a:r>
                <a:rPr kumimoji="1" lang="zh-TW" altLang="en-US" sz="2000" b="1" dirty="0">
                  <a:latin typeface="Arial" panose="020B0604020202020204" pitchFamily="34" charset="0"/>
                  <a:ea typeface="微軟正黑體" panose="020B0604030504040204" pitchFamily="34" charset="-120"/>
                </a:rPr>
                <a:t>國中畢業生適性入學宣導網站</a:t>
              </a:r>
              <a:endParaRPr kumimoji="1" lang="zh-TW" altLang="en-US" sz="2000" b="1" dirty="0">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全國試務會</a:t>
              </a:r>
            </a:p>
          </p:txBody>
        </p:sp>
        <p:sp>
          <p:nvSpPr>
            <p:cNvPr id="27" name="矩形 26">
              <a:extLst>
                <a:ext uri="{FF2B5EF4-FFF2-40B4-BE49-F238E27FC236}">
                  <a16:creationId xmlns:a16="http://schemas.microsoft.com/office/drawing/2014/main" id="{323C084D-02CE-4CE6-829A-A0AA6C44789D}"/>
                </a:ext>
              </a:extLst>
            </p:cNvPr>
            <p:cNvSpPr/>
            <p:nvPr/>
          </p:nvSpPr>
          <p:spPr>
            <a:xfrm>
              <a:off x="851277" y="4221110"/>
              <a:ext cx="4396716" cy="400110"/>
            </a:xfrm>
            <a:prstGeom prst="rect">
              <a:avLst/>
            </a:prstGeom>
          </p:spPr>
          <p:txBody>
            <a:bodyPr wrap="squar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https://shs.k12ea.gov.tw/site/adapt-k12ea</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113</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113</a:t>
            </a:r>
            <a:r>
              <a:rPr lang="zh-TW" altLang="en-US" dirty="0">
                <a:latin typeface="微軟正黑體" panose="020B0604030504040204" pitchFamily="34" charset="-120"/>
                <a:ea typeface="微軟正黑體" panose="020B0604030504040204" pitchFamily="34" charset="-120"/>
              </a:rPr>
              <a:t>年</a:t>
            </a:r>
            <a:r>
              <a:rPr lang="en-US" altLang="zh-TW">
                <a:latin typeface="微軟正黑體" panose="020B0604030504040204" pitchFamily="34" charset="-120"/>
                <a:ea typeface="微軟正黑體" panose="020B0604030504040204" pitchFamily="34" charset="-120"/>
              </a:rPr>
              <a:t>1</a:t>
            </a:r>
            <a:r>
              <a:rPr lang="zh-TW" altLang="en-US">
                <a:latin typeface="微軟正黑體" panose="020B0604030504040204" pitchFamily="34" charset="-120"/>
                <a:ea typeface="微軟正黑體" panose="020B0604030504040204" pitchFamily="34" charset="-120"/>
              </a:rPr>
              <a:t>月</a:t>
            </a:r>
            <a:r>
              <a:rPr lang="zh-TW" altLang="en-US" dirty="0">
                <a:latin typeface="微軟正黑體" panose="020B0604030504040204" pitchFamily="34" charset="-120"/>
                <a:ea typeface="微軟正黑體" panose="020B0604030504040204" pitchFamily="34" charset="-120"/>
              </a:rPr>
              <a:t>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6B35BFCC-073A-4373-9466-D67D7291C1D5}"/>
              </a:ext>
            </a:extLst>
          </p:cNvPr>
          <p:cNvGrpSpPr/>
          <p:nvPr/>
        </p:nvGrpSpPr>
        <p:grpSpPr>
          <a:xfrm>
            <a:off x="2855182" y="2862859"/>
            <a:ext cx="5834730" cy="3649911"/>
            <a:chOff x="3088447" y="2722900"/>
            <a:chExt cx="5834730" cy="3649911"/>
          </a:xfrm>
        </p:grpSpPr>
        <p:pic>
          <p:nvPicPr>
            <p:cNvPr id="14" name="圖片 13">
              <a:extLst>
                <a:ext uri="{FF2B5EF4-FFF2-40B4-BE49-F238E27FC236}">
                  <a16:creationId xmlns:a16="http://schemas.microsoft.com/office/drawing/2014/main" id="{43C8272C-D43E-4D73-8011-BC2F89F4E4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rot="900000">
              <a:off x="6377867" y="2864501"/>
              <a:ext cx="2545310" cy="3508310"/>
            </a:xfrm>
            <a:prstGeom prst="rect">
              <a:avLst/>
            </a:prstGeom>
          </p:spPr>
        </p:pic>
        <p:pic>
          <p:nvPicPr>
            <p:cNvPr id="5" name="圖片 4">
              <a:extLst>
                <a:ext uri="{FF2B5EF4-FFF2-40B4-BE49-F238E27FC236}">
                  <a16:creationId xmlns:a16="http://schemas.microsoft.com/office/drawing/2014/main" id="{D03A67B0-866B-4608-8EAE-050619FCE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771746" y="2722900"/>
              <a:ext cx="2545310" cy="3508310"/>
            </a:xfrm>
            <a:prstGeom prst="rect">
              <a:avLst/>
            </a:prstGeom>
          </p:spPr>
        </p:pic>
        <p:pic>
          <p:nvPicPr>
            <p:cNvPr id="3" name="圖片 2">
              <a:extLst>
                <a:ext uri="{FF2B5EF4-FFF2-40B4-BE49-F238E27FC236}">
                  <a16:creationId xmlns:a16="http://schemas.microsoft.com/office/drawing/2014/main" id="{43EA7E4F-FE19-4C88-99D6-C6319574F5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rot="20700000">
              <a:off x="3088447" y="2864499"/>
              <a:ext cx="2545310" cy="3508310"/>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五專招生重要日程表</a:t>
              </a:r>
              <a:endParaRPr lang="en-US" dirty="0"/>
            </a:p>
          </p:txBody>
        </p:sp>
      </p:grpSp>
      <p:pic>
        <p:nvPicPr>
          <p:cNvPr id="3" name="圖片 2">
            <a:extLst>
              <a:ext uri="{FF2B5EF4-FFF2-40B4-BE49-F238E27FC236}">
                <a16:creationId xmlns:a16="http://schemas.microsoft.com/office/drawing/2014/main" id="{A26ED5D0-0488-4AA4-8903-268145BBB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2" t="6751" b="16287"/>
          <a:stretch/>
        </p:blipFill>
        <p:spPr>
          <a:xfrm>
            <a:off x="807353" y="702685"/>
            <a:ext cx="10577294" cy="5877047"/>
          </a:xfrm>
          <a:prstGeom prst="rect">
            <a:avLst/>
          </a:prstGeom>
        </p:spPr>
      </p:pic>
      <p:sp>
        <p:nvSpPr>
          <p:cNvPr id="4" name="文字方塊 3">
            <a:extLst>
              <a:ext uri="{FF2B5EF4-FFF2-40B4-BE49-F238E27FC236}">
                <a16:creationId xmlns:a16="http://schemas.microsoft.com/office/drawing/2014/main" id="{C6718D91-B990-4199-AC1A-7BA1072FD932}"/>
              </a:ext>
            </a:extLst>
          </p:cNvPr>
          <p:cNvSpPr txBox="1"/>
          <p:nvPr/>
        </p:nvSpPr>
        <p:spPr>
          <a:xfrm>
            <a:off x="8176718" y="6469340"/>
            <a:ext cx="3207929" cy="307777"/>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招生重要日程表可於本會官網下載。</a:t>
            </a:r>
          </a:p>
        </p:txBody>
      </p:sp>
    </p:spTree>
    <p:extLst>
      <p:ext uri="{BB962C8B-B14F-4D97-AF65-F5344CB8AC3E}">
        <p14:creationId xmlns:p14="http://schemas.microsoft.com/office/powerpoint/2010/main" val="22646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4</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b="1" dirty="0">
                <a:solidFill>
                  <a:srgbClr val="7030A0"/>
                </a:solidFill>
              </a:rPr>
              <a:t>五專完全免試入學</a:t>
            </a:r>
            <a:r>
              <a:rPr lang="zh-TW" altLang="en-US" sz="2400" dirty="0"/>
              <a:t>、五專優先免試入學及聯合免試入學之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17" y="2118995"/>
            <a:ext cx="2473292" cy="2523767"/>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0" y="2132684"/>
            <a:ext cx="2540196" cy="2592038"/>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087" y="2115702"/>
            <a:ext cx="2574064" cy="2626596"/>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4924605"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777681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10620736"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pic>
        <p:nvPicPr>
          <p:cNvPr id="17" name="圖片 16">
            <a:extLst>
              <a:ext uri="{FF2B5EF4-FFF2-40B4-BE49-F238E27FC236}">
                <a16:creationId xmlns:a16="http://schemas.microsoft.com/office/drawing/2014/main" id="{6E53D472-CCD8-4C4C-A81C-39C0B6F52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74" y="2541027"/>
            <a:ext cx="2059700" cy="2101735"/>
          </a:xfrm>
          <a:prstGeom prst="rect">
            <a:avLst/>
          </a:prstGeom>
        </p:spPr>
      </p:pic>
      <p:sp>
        <p:nvSpPr>
          <p:cNvPr id="18" name="文字方塊 17">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完免</a:t>
            </a:r>
          </a:p>
        </p:txBody>
      </p:sp>
    </p:spTree>
    <p:extLst>
      <p:ext uri="{BB962C8B-B14F-4D97-AF65-F5344CB8AC3E}">
        <p14:creationId xmlns:p14="http://schemas.microsoft.com/office/powerpoint/2010/main" val="10024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77066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後續之其他入學管道（含續招）。</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296462" y="2510661"/>
            <a:ext cx="2986334"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41962</TotalTime>
  <Words>7793</Words>
  <Application>Microsoft Office PowerPoint</Application>
  <PresentationFormat>寬螢幕</PresentationFormat>
  <Paragraphs>1167</Paragraphs>
  <Slides>68</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68</vt:i4>
      </vt:variant>
    </vt:vector>
  </HeadingPairs>
  <TitlesOfParts>
    <vt:vector size="76" baseType="lpstr">
      <vt:lpstr>華康儷粗圓</vt:lpstr>
      <vt:lpstr>微軟正黑體</vt:lpstr>
      <vt:lpstr>標楷體</vt:lpstr>
      <vt:lpstr>Arial</vt:lpstr>
      <vt:lpstr>Calibri</vt:lpstr>
      <vt:lpstr>Calibri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User-1151</cp:lastModifiedBy>
  <cp:revision>740</cp:revision>
  <cp:lastPrinted>2022-08-26T01:57:03Z</cp:lastPrinted>
  <dcterms:created xsi:type="dcterms:W3CDTF">2022-06-22T06:15:55Z</dcterms:created>
  <dcterms:modified xsi:type="dcterms:W3CDTF">2024-02-22T08:39:00Z</dcterms:modified>
</cp:coreProperties>
</file>