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64" r:id="rId1"/>
    <p:sldMasterId id="214748448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8" r:id="rId4"/>
    <p:sldId id="257" r:id="rId5"/>
    <p:sldId id="274" r:id="rId6"/>
    <p:sldId id="289" r:id="rId7"/>
    <p:sldId id="284" r:id="rId8"/>
    <p:sldId id="288" r:id="rId9"/>
    <p:sldId id="290" r:id="rId10"/>
    <p:sldId id="291" r:id="rId11"/>
    <p:sldId id="294" r:id="rId12"/>
    <p:sldId id="295" r:id="rId13"/>
    <p:sldId id="296" r:id="rId14"/>
    <p:sldId id="297" r:id="rId15"/>
    <p:sldId id="293" r:id="rId16"/>
    <p:sldId id="298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符朝蓮" initials="符朝蓮" lastIdx="1" clrIdx="0">
    <p:extLst>
      <p:ext uri="{19B8F6BF-5375-455C-9EA6-DF929625EA0E}">
        <p15:presenceInfo xmlns:p15="http://schemas.microsoft.com/office/powerpoint/2012/main" userId="S-1-5-21-1275210071-842925246-682003330-15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CC0000"/>
    <a:srgbClr val="E7E7E7"/>
    <a:srgbClr val="0033CC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 autoAdjust="0"/>
  </p:normalViewPr>
  <p:slideViewPr>
    <p:cSldViewPr snapToGrid="0" showGuides="1">
      <p:cViewPr varScale="1">
        <p:scale>
          <a:sx n="104" d="100"/>
          <a:sy n="104" d="100"/>
        </p:scale>
        <p:origin x="144" y="34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1EAB8-62B0-4D7C-B70D-9025ACE589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D8B7F06-14C2-4D61-87F6-CDB58B4EA1D5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hueOff val="0"/>
              <a:satOff val="0"/>
              <a:lumOff val="0"/>
              <a:alpha val="96000"/>
            </a:schemeClr>
          </a:solidFill>
        </a:ln>
      </dgm:spPr>
      <dgm:t>
        <a:bodyPr/>
        <a:lstStyle/>
        <a:p>
          <a:pPr algn="l"/>
          <a:r>
            <a:rPr lang="zh-TW" sz="2400" b="1" i="0" dirty="0" smtClean="0">
              <a:solidFill>
                <a:schemeClr val="tx1"/>
              </a:solidFill>
            </a:rPr>
            <a:t>家長會</a:t>
          </a:r>
          <a:r>
            <a:rPr lang="zh-TW" altLang="en-US" sz="2400" b="1" i="0" dirty="0" smtClean="0">
              <a:solidFill>
                <a:schemeClr val="tx1"/>
              </a:solidFill>
            </a:rPr>
            <a:t>帳戶餘額</a:t>
          </a:r>
          <a:r>
            <a:rPr lang="zh-TW" sz="2400" b="1" i="0" dirty="0" smtClean="0">
              <a:solidFill>
                <a:schemeClr val="tx1"/>
              </a:solidFill>
            </a:rPr>
            <a:t>（</a:t>
          </a:r>
          <a:r>
            <a:rPr lang="zh-TW" sz="2400" b="1" i="0" dirty="0">
              <a:solidFill>
                <a:schemeClr val="tx1"/>
              </a:solidFill>
              <a:latin typeface="+mn-ea"/>
              <a:ea typeface="+mn-ea"/>
            </a:rPr>
            <a:t>結算日：</a:t>
          </a:r>
          <a:r>
            <a:rPr lang="en-US" sz="2400" b="1" i="0" dirty="0" smtClean="0">
              <a:solidFill>
                <a:schemeClr val="tx1"/>
              </a:solidFill>
              <a:latin typeface="+mn-ea"/>
              <a:ea typeface="+mn-ea"/>
            </a:rPr>
            <a:t>112.03.13</a:t>
          </a:r>
          <a:r>
            <a:rPr lang="zh-TW" sz="2400" b="1" i="0" dirty="0" smtClean="0">
              <a:solidFill>
                <a:schemeClr val="tx1"/>
              </a:solidFill>
            </a:rPr>
            <a:t>）</a:t>
          </a:r>
          <a:r>
            <a:rPr lang="zh-TW" altLang="en-US" sz="2000" b="1" i="0" u="sng" dirty="0" smtClean="0">
              <a:solidFill>
                <a:schemeClr val="tx1"/>
              </a:solidFill>
            </a:rPr>
            <a:t>餘額</a:t>
          </a:r>
          <a:r>
            <a:rPr lang="zh-TW" altLang="zh-TW" sz="20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2000" b="1" i="1" u="sng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rPr>
            <a:t>NT$ </a:t>
          </a:r>
          <a:r>
            <a:rPr lang="en-US" altLang="zh-TW" sz="2000" b="1" i="1" u="sng" dirty="0" smtClean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rPr>
            <a:t>4,982,946</a:t>
          </a:r>
        </a:p>
        <a:p>
          <a:pPr algn="l"/>
          <a:endParaRPr lang="zh-TW" sz="2000" b="1" i="0" dirty="0">
            <a:solidFill>
              <a:srgbClr val="FF0000"/>
            </a:solidFill>
          </a:endParaRPr>
        </a:p>
      </dgm:t>
    </dgm:pt>
    <dgm:pt modelId="{9018DA77-410C-43D8-B578-B6A8E71DD3BA}" type="parTrans" cxnId="{D2CA13A8-2609-41D7-9A8D-6572AEEEC713}">
      <dgm:prSet/>
      <dgm:spPr/>
      <dgm:t>
        <a:bodyPr/>
        <a:lstStyle/>
        <a:p>
          <a:endParaRPr lang="zh-TW" altLang="en-US"/>
        </a:p>
      </dgm:t>
    </dgm:pt>
    <dgm:pt modelId="{962F8992-A7FB-4529-8285-B90C13A6D11E}" type="sibTrans" cxnId="{D2CA13A8-2609-41D7-9A8D-6572AEEEC713}">
      <dgm:prSet/>
      <dgm:spPr/>
      <dgm:t>
        <a:bodyPr/>
        <a:lstStyle/>
        <a:p>
          <a:endParaRPr lang="zh-TW" altLang="en-US"/>
        </a:p>
      </dgm:t>
    </dgm:pt>
    <dgm:pt modelId="{3C2C67B5-84AA-4E44-8D87-D76D16656F50}" type="pres">
      <dgm:prSet presAssocID="{A611EAB8-62B0-4D7C-B70D-9025ACE589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66A754-725C-4291-A786-104EC5747134}" type="pres">
      <dgm:prSet presAssocID="{2D8B7F06-14C2-4D61-87F6-CDB58B4EA1D5}" presName="circle1" presStyleLbl="node1" presStyleIdx="0" presStyleCnt="1" custScaleX="114298"/>
      <dgm:spPr/>
    </dgm:pt>
    <dgm:pt modelId="{CFA9CEB0-4A86-49C8-9163-C2D234C18905}" type="pres">
      <dgm:prSet presAssocID="{2D8B7F06-14C2-4D61-87F6-CDB58B4EA1D5}" presName="space" presStyleCnt="0"/>
      <dgm:spPr/>
    </dgm:pt>
    <dgm:pt modelId="{A322794F-693F-4265-97C2-06D6BEF7DDF7}" type="pres">
      <dgm:prSet presAssocID="{2D8B7F06-14C2-4D61-87F6-CDB58B4EA1D5}" presName="rect1" presStyleLbl="alignAcc1" presStyleIdx="0" presStyleCnt="1" custLinFactNeighborX="-2524" custLinFactNeighborY="2609"/>
      <dgm:spPr>
        <a:prstGeom prst="snip1Rect">
          <a:avLst/>
        </a:prstGeom>
      </dgm:spPr>
      <dgm:t>
        <a:bodyPr/>
        <a:lstStyle/>
        <a:p>
          <a:endParaRPr lang="zh-TW" altLang="en-US"/>
        </a:p>
      </dgm:t>
    </dgm:pt>
    <dgm:pt modelId="{1962F143-601B-41DD-A5DE-470F16DFE6A0}" type="pres">
      <dgm:prSet presAssocID="{2D8B7F06-14C2-4D61-87F6-CDB58B4EA1D5}" presName="rect1ParTxNoCh" presStyleLbl="alignAcc1" presStyleIdx="0" presStyleCnt="1">
        <dgm:presLayoutVars>
          <dgm:chMax val="1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D442FCD-C2A6-4C7A-9053-8C353E9DC8D2}" type="presOf" srcId="{2D8B7F06-14C2-4D61-87F6-CDB58B4EA1D5}" destId="{1962F143-601B-41DD-A5DE-470F16DFE6A0}" srcOrd="1" destOrd="0" presId="urn:microsoft.com/office/officeart/2005/8/layout/target3"/>
    <dgm:cxn modelId="{D2CA13A8-2609-41D7-9A8D-6572AEEEC713}" srcId="{A611EAB8-62B0-4D7C-B70D-9025ACE589EB}" destId="{2D8B7F06-14C2-4D61-87F6-CDB58B4EA1D5}" srcOrd="0" destOrd="0" parTransId="{9018DA77-410C-43D8-B578-B6A8E71DD3BA}" sibTransId="{962F8992-A7FB-4529-8285-B90C13A6D11E}"/>
    <dgm:cxn modelId="{5CC1E352-5A53-426D-A7E8-F09524A40305}" type="presOf" srcId="{A611EAB8-62B0-4D7C-B70D-9025ACE589EB}" destId="{3C2C67B5-84AA-4E44-8D87-D76D16656F50}" srcOrd="0" destOrd="0" presId="urn:microsoft.com/office/officeart/2005/8/layout/target3"/>
    <dgm:cxn modelId="{A2A87091-5D33-4863-9C8B-AB6D116B6241}" type="presOf" srcId="{2D8B7F06-14C2-4D61-87F6-CDB58B4EA1D5}" destId="{A322794F-693F-4265-97C2-06D6BEF7DDF7}" srcOrd="0" destOrd="0" presId="urn:microsoft.com/office/officeart/2005/8/layout/target3"/>
    <dgm:cxn modelId="{8EBF3D81-EBD9-4304-9A06-7EEB7BCE4F50}" type="presParOf" srcId="{3C2C67B5-84AA-4E44-8D87-D76D16656F50}" destId="{1966A754-725C-4291-A786-104EC5747134}" srcOrd="0" destOrd="0" presId="urn:microsoft.com/office/officeart/2005/8/layout/target3"/>
    <dgm:cxn modelId="{5DA9A63A-CFE5-41CB-9AF4-1CC9474DFCD8}" type="presParOf" srcId="{3C2C67B5-84AA-4E44-8D87-D76D16656F50}" destId="{CFA9CEB0-4A86-49C8-9163-C2D234C18905}" srcOrd="1" destOrd="0" presId="urn:microsoft.com/office/officeart/2005/8/layout/target3"/>
    <dgm:cxn modelId="{E1BAF499-C7A5-4B1B-A90E-B7F67F10BCD3}" type="presParOf" srcId="{3C2C67B5-84AA-4E44-8D87-D76D16656F50}" destId="{A322794F-693F-4265-97C2-06D6BEF7DDF7}" srcOrd="2" destOrd="0" presId="urn:microsoft.com/office/officeart/2005/8/layout/target3"/>
    <dgm:cxn modelId="{292AF844-3AA6-4336-A939-2727BC4DCD6A}" type="presParOf" srcId="{3C2C67B5-84AA-4E44-8D87-D76D16656F50}" destId="{1962F143-601B-41DD-A5DE-470F16DFE6A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1EAB8-62B0-4D7C-B70D-9025ACE589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2C67B5-84AA-4E44-8D87-D76D16656F50}" type="pres">
      <dgm:prSet presAssocID="{A611EAB8-62B0-4D7C-B70D-9025ACE589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C08C5B-05B0-414E-8922-0B4F6B3DE60D}" type="presOf" srcId="{A611EAB8-62B0-4D7C-B70D-9025ACE589EB}" destId="{3C2C67B5-84AA-4E44-8D87-D76D16656F50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1EAB8-62B0-4D7C-B70D-9025ACE589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2C67B5-84AA-4E44-8D87-D76D16656F50}" type="pres">
      <dgm:prSet presAssocID="{A611EAB8-62B0-4D7C-B70D-9025ACE589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D0B50B-3E4C-4996-BBA0-20ADD65EEF68}" type="presOf" srcId="{A611EAB8-62B0-4D7C-B70D-9025ACE589EB}" destId="{3C2C67B5-84AA-4E44-8D87-D76D16656F50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6A754-725C-4291-A786-104EC5747134}">
      <dsp:nvSpPr>
        <dsp:cNvPr id="0" name=""/>
        <dsp:cNvSpPr/>
      </dsp:nvSpPr>
      <dsp:spPr>
        <a:xfrm>
          <a:off x="-32126" y="0"/>
          <a:ext cx="1027261" cy="8987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2794F-693F-4265-97C2-06D6BEF7DDF7}">
      <dsp:nvSpPr>
        <dsp:cNvPr id="0" name=""/>
        <dsp:cNvSpPr/>
      </dsp:nvSpPr>
      <dsp:spPr>
        <a:xfrm>
          <a:off x="270139" y="0"/>
          <a:ext cx="8374228" cy="898756"/>
        </a:xfrm>
        <a:prstGeom prst="snip1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 val="9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i="0" kern="1200" dirty="0" smtClean="0">
              <a:solidFill>
                <a:schemeClr val="tx1"/>
              </a:solidFill>
            </a:rPr>
            <a:t>家長會</a:t>
          </a:r>
          <a:r>
            <a:rPr lang="zh-TW" altLang="en-US" sz="2400" b="1" i="0" kern="1200" dirty="0" smtClean="0">
              <a:solidFill>
                <a:schemeClr val="tx1"/>
              </a:solidFill>
            </a:rPr>
            <a:t>帳戶餘額</a:t>
          </a:r>
          <a:r>
            <a:rPr lang="zh-TW" sz="2400" b="1" i="0" kern="1200" dirty="0" smtClean="0">
              <a:solidFill>
                <a:schemeClr val="tx1"/>
              </a:solidFill>
            </a:rPr>
            <a:t>（</a:t>
          </a:r>
          <a:r>
            <a:rPr lang="zh-TW" sz="2400" b="1" i="0" kern="1200" dirty="0">
              <a:solidFill>
                <a:schemeClr val="tx1"/>
              </a:solidFill>
              <a:latin typeface="+mn-ea"/>
              <a:ea typeface="+mn-ea"/>
            </a:rPr>
            <a:t>結算日：</a:t>
          </a:r>
          <a:r>
            <a:rPr lang="en-US" sz="2400" b="1" i="0" kern="1200" dirty="0" smtClean="0">
              <a:solidFill>
                <a:schemeClr val="tx1"/>
              </a:solidFill>
              <a:latin typeface="+mn-ea"/>
              <a:ea typeface="+mn-ea"/>
            </a:rPr>
            <a:t>112.03.13</a:t>
          </a:r>
          <a:r>
            <a:rPr lang="zh-TW" sz="2400" b="1" i="0" kern="1200" dirty="0" smtClean="0">
              <a:solidFill>
                <a:schemeClr val="tx1"/>
              </a:solidFill>
            </a:rPr>
            <a:t>）</a:t>
          </a:r>
          <a:r>
            <a:rPr lang="zh-TW" altLang="en-US" sz="2000" b="1" i="0" u="sng" kern="1200" dirty="0" smtClean="0">
              <a:solidFill>
                <a:schemeClr val="tx1"/>
              </a:solidFill>
            </a:rPr>
            <a:t>餘額</a:t>
          </a:r>
          <a:r>
            <a:rPr lang="zh-TW" altLang="zh-TW" sz="2000" b="1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en-US" altLang="zh-TW" sz="2000" b="1" i="1" u="sng" kern="12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rPr>
            <a:t>NT$ </a:t>
          </a:r>
          <a:r>
            <a:rPr lang="en-US" altLang="zh-TW" sz="2000" b="1" i="1" u="sng" kern="1200" dirty="0" smtClean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rPr>
            <a:t>4,982,946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2000" b="1" i="0" kern="1200" dirty="0">
            <a:solidFill>
              <a:srgbClr val="FF0000"/>
            </a:solidFill>
          </a:endParaRPr>
        </a:p>
      </dsp:txBody>
      <dsp:txXfrm>
        <a:off x="270139" y="74898"/>
        <a:ext cx="8299330" cy="823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DEDB-3EA3-4503-9717-13A9664B7DDA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C2EF3-7F2F-404A-88BC-1A9300A00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37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4DDE9-60EA-4ED1-B93B-ED22BBAAC8D4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B15EC-AE81-430E-BCE3-46ED5088E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9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6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8889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7096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5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82510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5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81392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94701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18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8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4510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16369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98044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7861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1544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097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8950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5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339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0161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TW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8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107/02/01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6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8EDDF6-686B-4405-9D93-3DA30882F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86" y="1476705"/>
            <a:ext cx="9843228" cy="2727434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lIns="18000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4800" dirty="0" smtClean="0"/>
              <a:t>光</a:t>
            </a:r>
            <a:r>
              <a:rPr lang="zh-TW" altLang="en-US" sz="4800" dirty="0"/>
              <a:t>武國中</a:t>
            </a:r>
            <a:r>
              <a:rPr lang="zh-TW" altLang="zh-TW" sz="4800" dirty="0"/>
              <a:t>【</a:t>
            </a:r>
            <a:r>
              <a:rPr lang="zh-TW" altLang="en-US" sz="4800" dirty="0"/>
              <a:t>家長會</a:t>
            </a:r>
            <a:r>
              <a:rPr lang="zh-TW" altLang="zh-TW" sz="4800" dirty="0"/>
              <a:t>】</a:t>
            </a:r>
            <a:r>
              <a:rPr lang="en-US" altLang="zh-TW" sz="4500" dirty="0"/>
              <a:t/>
            </a:r>
            <a:br>
              <a:rPr lang="en-US" altLang="zh-TW" sz="4500" dirty="0"/>
            </a:br>
            <a:r>
              <a:rPr lang="en-US" altLang="zh-TW" sz="4500" dirty="0" smtClean="0">
                <a:latin typeface="Century Gothic" panose="020B0502020202020204" pitchFamily="34" charset="0"/>
              </a:rPr>
              <a:t>111</a:t>
            </a:r>
            <a:r>
              <a:rPr lang="zh-TW" altLang="en-US" sz="4500" dirty="0" smtClean="0">
                <a:latin typeface="Century Gothic" panose="020B0502020202020204" pitchFamily="34" charset="0"/>
              </a:rPr>
              <a:t> </a:t>
            </a:r>
            <a:r>
              <a:rPr lang="zh-TW" altLang="en-US" sz="4500" dirty="0"/>
              <a:t>學年度</a:t>
            </a:r>
            <a:r>
              <a:rPr lang="zh-TW" altLang="zh-TW" sz="4500" dirty="0" smtClean="0"/>
              <a:t>（</a:t>
            </a:r>
            <a:r>
              <a:rPr lang="zh-TW" altLang="en-US" sz="4500" dirty="0" smtClean="0"/>
              <a:t>下</a:t>
            </a:r>
            <a:r>
              <a:rPr lang="zh-TW" altLang="zh-TW" sz="4500" dirty="0" smtClean="0"/>
              <a:t>）</a:t>
            </a:r>
            <a:r>
              <a:rPr lang="zh-TW" altLang="en-US" sz="4500" dirty="0" smtClean="0">
                <a:solidFill>
                  <a:srgbClr val="0070C0"/>
                </a:solidFill>
              </a:rPr>
              <a:t>第 </a:t>
            </a:r>
            <a:r>
              <a:rPr lang="en-US" altLang="zh-TW" sz="4500" dirty="0" smtClean="0">
                <a:solidFill>
                  <a:srgbClr val="0070C0"/>
                </a:solidFill>
              </a:rPr>
              <a:t>1</a:t>
            </a:r>
            <a:r>
              <a:rPr lang="zh-TW" altLang="en-US" sz="4500" dirty="0" smtClean="0">
                <a:solidFill>
                  <a:srgbClr val="0070C0"/>
                </a:solidFill>
              </a:rPr>
              <a:t>次委員會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6181EAE-7964-4011-9AC7-C6BC6D75C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9722" y="5052632"/>
            <a:ext cx="2923519" cy="541963"/>
          </a:xfrm>
        </p:spPr>
        <p:txBody>
          <a:bodyPr anchor="t" anchorCtr="0">
            <a:normAutofit/>
          </a:bodyPr>
          <a:lstStyle/>
          <a:p>
            <a:r>
              <a:rPr lang="en-US" altLang="zh-TW" sz="18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zh-TW" altLang="en-US" sz="18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日期  </a:t>
            </a:r>
            <a:r>
              <a:rPr lang="en-US" altLang="zh-TW" sz="18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112.03.14(</a:t>
            </a:r>
            <a:r>
              <a:rPr lang="zh-TW" altLang="en-US" sz="18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二</a:t>
            </a:r>
            <a:r>
              <a:rPr lang="en-US" altLang="zh-TW" sz="18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zh-TW" alt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346" y="525167"/>
            <a:ext cx="7931962" cy="720436"/>
          </a:xfrm>
        </p:spPr>
        <p:txBody>
          <a:bodyPr>
            <a:normAutofit fontScale="90000"/>
          </a:bodyPr>
          <a:lstStyle/>
          <a:p>
            <a:r>
              <a:rPr lang="zh-TW" altLang="zh-TW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⑵</a:t>
            </a:r>
            <a:r>
              <a:rPr lang="zh-TW" altLang="en-US" sz="4400" b="1" dirty="0" smtClean="0"/>
              <a:t>專款專用</a:t>
            </a:r>
            <a:r>
              <a:rPr lang="zh-TW" altLang="zh-TW" sz="4400" b="1" dirty="0" smtClean="0"/>
              <a:t>（</a:t>
            </a:r>
            <a:r>
              <a:rPr lang="zh-TW" altLang="en-US" sz="4400" b="1" dirty="0" smtClean="0"/>
              <a:t>各</a:t>
            </a:r>
            <a:r>
              <a:rPr lang="zh-TW" altLang="en-US" sz="4400" b="1" dirty="0" smtClean="0"/>
              <a:t>社團收支餘額</a:t>
            </a:r>
            <a:r>
              <a:rPr lang="zh-TW" altLang="zh-TW" sz="4400" b="1" dirty="0" smtClean="0"/>
              <a:t>）</a:t>
            </a:r>
            <a:r>
              <a:rPr lang="en-US" altLang="zh-TW" sz="4400" b="1" dirty="0"/>
              <a:t>3</a:t>
            </a:r>
            <a:r>
              <a:rPr lang="en-US" altLang="zh-TW" sz="4400" b="1" dirty="0" smtClean="0"/>
              <a:t>-1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882" y="6322307"/>
            <a:ext cx="833973" cy="2925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38" y="1910008"/>
            <a:ext cx="9093200" cy="402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235200" y="4329723"/>
            <a:ext cx="6775937" cy="52363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0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5" y="1913427"/>
            <a:ext cx="9093200" cy="398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346" y="525167"/>
            <a:ext cx="8182053" cy="720436"/>
          </a:xfrm>
        </p:spPr>
        <p:txBody>
          <a:bodyPr>
            <a:normAutofit fontScale="90000"/>
          </a:bodyPr>
          <a:lstStyle/>
          <a:p>
            <a:r>
              <a:rPr lang="zh-TW" altLang="zh-TW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⑵</a:t>
            </a:r>
            <a:r>
              <a:rPr lang="zh-TW" altLang="en-US" sz="4400" b="1" dirty="0" smtClean="0"/>
              <a:t>專款專用</a:t>
            </a:r>
            <a:r>
              <a:rPr lang="zh-TW" altLang="zh-TW" sz="4400" b="1" dirty="0" smtClean="0"/>
              <a:t>（</a:t>
            </a:r>
            <a:r>
              <a:rPr lang="zh-TW" altLang="en-US" sz="4400" b="1" dirty="0" smtClean="0"/>
              <a:t>各</a:t>
            </a:r>
            <a:r>
              <a:rPr lang="zh-TW" altLang="en-US" sz="4400" b="1" dirty="0"/>
              <a:t>社團收支餘額</a:t>
            </a:r>
            <a:r>
              <a:rPr lang="zh-TW" altLang="zh-TW" sz="4400" b="1" dirty="0" smtClean="0"/>
              <a:t>）</a:t>
            </a:r>
            <a:r>
              <a:rPr lang="en-US" altLang="zh-TW" sz="4400" b="1" dirty="0" smtClean="0"/>
              <a:t>3-2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882" y="6322307"/>
            <a:ext cx="833973" cy="2925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2336799" y="3246927"/>
            <a:ext cx="6775937" cy="13207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36798" y="5651134"/>
            <a:ext cx="6775937" cy="25009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2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346" y="525167"/>
            <a:ext cx="8182053" cy="720436"/>
          </a:xfrm>
        </p:spPr>
        <p:txBody>
          <a:bodyPr>
            <a:normAutofit fontScale="90000"/>
          </a:bodyPr>
          <a:lstStyle/>
          <a:p>
            <a:r>
              <a:rPr lang="zh-TW" altLang="zh-TW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⑵</a:t>
            </a:r>
            <a:r>
              <a:rPr lang="zh-TW" altLang="en-US" sz="4400" b="1" dirty="0" smtClean="0"/>
              <a:t>專款專用</a:t>
            </a:r>
            <a:r>
              <a:rPr lang="zh-TW" altLang="zh-TW" sz="4400" b="1" dirty="0" smtClean="0"/>
              <a:t>（</a:t>
            </a:r>
            <a:r>
              <a:rPr lang="zh-TW" altLang="en-US" sz="4400" b="1" dirty="0" smtClean="0"/>
              <a:t>各</a:t>
            </a:r>
            <a:r>
              <a:rPr lang="zh-TW" altLang="en-US" sz="4400" b="1" dirty="0"/>
              <a:t>社團收支餘額</a:t>
            </a:r>
            <a:r>
              <a:rPr lang="zh-TW" altLang="zh-TW" sz="4400" b="1" dirty="0" smtClean="0"/>
              <a:t>）</a:t>
            </a:r>
            <a:r>
              <a:rPr lang="en-US" altLang="zh-TW" sz="4400" b="1" dirty="0" smtClean="0"/>
              <a:t>3-3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882" y="6322307"/>
            <a:ext cx="833973" cy="2925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979613"/>
            <a:ext cx="9226550" cy="290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336798" y="3517534"/>
            <a:ext cx="6775937" cy="107791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9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346" y="525167"/>
            <a:ext cx="8182053" cy="720436"/>
          </a:xfrm>
        </p:spPr>
        <p:txBody>
          <a:bodyPr>
            <a:normAutofit/>
          </a:bodyPr>
          <a:lstStyle/>
          <a:p>
            <a:r>
              <a:rPr lang="zh-TW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⑶</a:t>
            </a:r>
            <a:r>
              <a:rPr lang="zh-TW" altLang="en-US" sz="4000" b="1" dirty="0"/>
              <a:t>代收代付</a:t>
            </a:r>
            <a:r>
              <a:rPr lang="zh-TW" altLang="zh-TW" sz="4000" b="1" dirty="0"/>
              <a:t>（</a:t>
            </a:r>
            <a:r>
              <a:rPr lang="zh-TW" altLang="en-US" sz="4000" b="1" dirty="0"/>
              <a:t>社團課程費</a:t>
            </a:r>
            <a:r>
              <a:rPr lang="zh-TW" altLang="zh-TW" sz="4000" b="1" dirty="0"/>
              <a:t>）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882" y="6322307"/>
            <a:ext cx="833973" cy="2925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41" y="2121265"/>
            <a:ext cx="9131502" cy="2466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1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29" y="375921"/>
            <a:ext cx="6206450" cy="1210602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zh-TW" altLang="en-US" b="1" dirty="0"/>
              <a:t>二</a:t>
            </a:r>
            <a:r>
              <a:rPr lang="zh-TW" altLang="zh-TW" b="1" dirty="0" smtClean="0"/>
              <a:t>、</a:t>
            </a:r>
            <a:r>
              <a:rPr lang="zh-TW" altLang="en-US" b="1" dirty="0"/>
              <a:t>家長日各班問題討論</a:t>
            </a:r>
            <a:endParaRPr lang="en-US" altLang="zh-TW" b="1" dirty="0">
              <a:latin typeface="Century Gothic" panose="020B0502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02" y="6220813"/>
            <a:ext cx="723701" cy="4847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AEF1638-52B1-000A-2E56-69D00B647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410691"/>
              </p:ext>
            </p:extLst>
          </p:nvPr>
        </p:nvGraphicFramePr>
        <p:xfrm>
          <a:off x="1352024" y="1805366"/>
          <a:ext cx="8823607" cy="89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7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29" y="375921"/>
            <a:ext cx="6206450" cy="1210602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三</a:t>
            </a:r>
            <a:r>
              <a:rPr lang="zh-TW" altLang="zh-TW" b="1" dirty="0" smtClean="0"/>
              <a:t>、</a:t>
            </a:r>
            <a:r>
              <a:rPr lang="zh-TW" altLang="en-US" b="1" dirty="0" smtClean="0"/>
              <a:t>臨時動議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02" y="6220813"/>
            <a:ext cx="723701" cy="4847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AEF1638-52B1-000A-2E56-69D00B647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829529"/>
              </p:ext>
            </p:extLst>
          </p:nvPr>
        </p:nvGraphicFramePr>
        <p:xfrm>
          <a:off x="1352024" y="1805366"/>
          <a:ext cx="8823607" cy="89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0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58A4B6A-8223-445E-B17F-5225A907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803" y="2750820"/>
            <a:ext cx="6876393" cy="1169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7200" b="1" dirty="0" smtClean="0">
                <a:solidFill>
                  <a:schemeClr val="accent2"/>
                </a:solidFill>
              </a:rPr>
              <a:t>~ </a:t>
            </a:r>
            <a:r>
              <a:rPr lang="zh-TW" altLang="en-US" sz="7200" b="1" dirty="0" smtClean="0">
                <a:solidFill>
                  <a:schemeClr val="accent2"/>
                </a:solidFill>
              </a:rPr>
              <a:t>謝謝各位 </a:t>
            </a:r>
            <a:r>
              <a:rPr lang="en-US" altLang="zh-TW" sz="7200" b="1" dirty="0" smtClean="0">
                <a:solidFill>
                  <a:schemeClr val="accent2"/>
                </a:solidFill>
              </a:rPr>
              <a:t>~</a:t>
            </a:r>
            <a:endParaRPr lang="en-US" altLang="zh-TW" sz="7200" b="1" dirty="0">
              <a:solidFill>
                <a:schemeClr val="accent2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958" y="959934"/>
            <a:ext cx="2716106" cy="849745"/>
          </a:xfrm>
        </p:spPr>
        <p:txBody>
          <a:bodyPr>
            <a:normAutofit/>
          </a:bodyPr>
          <a:lstStyle/>
          <a:p>
            <a:r>
              <a:rPr lang="zh-TW" altLang="en-US" b="1" u="sng" dirty="0"/>
              <a:t>會議議程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9FD8BE-5EDF-4A22-AA14-6ADF6283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843" y="2494387"/>
            <a:ext cx="6572738" cy="2265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>
                <a:latin typeface="Century Gothic" panose="020B0502020202020204" pitchFamily="34" charset="0"/>
              </a:rPr>
              <a:t>一</a:t>
            </a:r>
            <a:r>
              <a:rPr lang="zh-TW" altLang="zh-TW" sz="3000" b="1" dirty="0" smtClean="0"/>
              <a:t>、</a:t>
            </a:r>
            <a:r>
              <a:rPr lang="en-US" altLang="zh-TW" sz="3000" b="1" dirty="0" smtClean="0"/>
              <a:t>111</a:t>
            </a:r>
            <a:r>
              <a:rPr lang="zh-TW" altLang="en-US" sz="3000" b="1" dirty="0" smtClean="0"/>
              <a:t>學年度上學期財務報告</a:t>
            </a:r>
            <a:endParaRPr lang="en-US" altLang="zh-TW" sz="3000" b="1" dirty="0"/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000" b="1" dirty="0" smtClean="0">
                <a:latin typeface="Century Gothic" panose="020B0502020202020204" pitchFamily="34" charset="0"/>
              </a:rPr>
              <a:t>二</a:t>
            </a:r>
            <a:r>
              <a:rPr lang="zh-TW" altLang="zh-TW" sz="3000" b="1" dirty="0" smtClean="0"/>
              <a:t>、</a:t>
            </a:r>
            <a:r>
              <a:rPr lang="zh-TW" altLang="en-US" sz="3000" b="1" dirty="0" smtClean="0"/>
              <a:t>家長日各班問題討論</a:t>
            </a:r>
            <a:endParaRPr lang="en-US" altLang="zh-TW" sz="3000" b="1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000" b="1" dirty="0" smtClean="0">
                <a:latin typeface="Century Gothic" panose="020B0502020202020204" pitchFamily="34" charset="0"/>
              </a:rPr>
              <a:t>三</a:t>
            </a:r>
            <a:r>
              <a:rPr lang="zh-TW" altLang="zh-TW" sz="3000" b="1" dirty="0" smtClean="0"/>
              <a:t>、</a:t>
            </a:r>
            <a:r>
              <a:rPr lang="zh-TW" altLang="zh-TW" sz="3000" b="1" dirty="0" smtClean="0">
                <a:latin typeface="Century Gothic" panose="020B0502020202020204" pitchFamily="34" charset="0"/>
              </a:rPr>
              <a:t> </a:t>
            </a:r>
            <a:r>
              <a:rPr lang="zh-TW" altLang="en-US" sz="3000" b="1" dirty="0" smtClean="0">
                <a:latin typeface="Century Gothic" panose="020B0502020202020204" pitchFamily="34" charset="0"/>
              </a:rPr>
              <a:t>臨時動議</a:t>
            </a:r>
            <a:endParaRPr lang="en-US" altLang="zh-TW" sz="3000" b="1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en-US" altLang="zh-TW" sz="3000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en-US" altLang="zh-TW" sz="3000" dirty="0">
              <a:latin typeface="Century Gothic" panose="020B0502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78F1908-8B36-15B4-BA19-C8EDA6224998}"/>
              </a:ext>
            </a:extLst>
          </p:cNvPr>
          <p:cNvSpPr txBox="1">
            <a:spLocks/>
          </p:cNvSpPr>
          <p:nvPr/>
        </p:nvSpPr>
        <p:spPr>
          <a:xfrm>
            <a:off x="1540286" y="121953"/>
            <a:ext cx="8621450" cy="9081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18000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50000"/>
              </a:lnSpc>
              <a:spcBef>
                <a:spcPts val="0"/>
              </a:spcBef>
            </a:pPr>
            <a:r>
              <a:rPr lang="zh-TW" altLang="en-US" sz="2400" b="1" dirty="0"/>
              <a:t>光武國中</a:t>
            </a:r>
            <a:r>
              <a:rPr lang="zh-TW" altLang="zh-TW" sz="2400" b="1" dirty="0"/>
              <a:t>【</a:t>
            </a:r>
            <a:r>
              <a:rPr lang="zh-TW" altLang="en-US" sz="2400" b="1" dirty="0"/>
              <a:t>家長會</a:t>
            </a:r>
            <a:r>
              <a:rPr lang="zh-TW" altLang="zh-TW" sz="2400" b="1" dirty="0"/>
              <a:t>】 </a:t>
            </a:r>
            <a:r>
              <a:rPr lang="en-US" altLang="zh-TW" sz="2400" b="1" dirty="0" smtClean="0">
                <a:latin typeface="Century Gothic" panose="020B0502020202020204" pitchFamily="34" charset="0"/>
              </a:rPr>
              <a:t>111</a:t>
            </a:r>
            <a:r>
              <a:rPr lang="zh-TW" altLang="en-US" sz="2400" b="1" dirty="0" smtClean="0">
                <a:latin typeface="Century Gothic" panose="020B0502020202020204" pitchFamily="34" charset="0"/>
              </a:rPr>
              <a:t> </a:t>
            </a:r>
            <a:r>
              <a:rPr lang="zh-TW" altLang="en-US" sz="2400" b="1" dirty="0"/>
              <a:t>學年度</a:t>
            </a:r>
            <a:r>
              <a:rPr lang="zh-TW" altLang="zh-TW" sz="2400" b="1" dirty="0" smtClean="0"/>
              <a:t>（</a:t>
            </a:r>
            <a:r>
              <a:rPr lang="zh-TW" altLang="en-US" sz="2400" b="1" dirty="0" smtClean="0"/>
              <a:t>下</a:t>
            </a:r>
            <a:r>
              <a:rPr lang="zh-TW" altLang="zh-TW" sz="2400" b="1" dirty="0" smtClean="0"/>
              <a:t>）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第１次委員會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42" y="133643"/>
            <a:ext cx="9019990" cy="1081109"/>
          </a:xfrm>
        </p:spPr>
        <p:txBody>
          <a:bodyPr>
            <a:normAutofit/>
          </a:bodyPr>
          <a:lstStyle/>
          <a:p>
            <a:r>
              <a:rPr lang="zh-TW" altLang="en-US" sz="4400" b="1" dirty="0" smtClean="0"/>
              <a:t>一</a:t>
            </a:r>
            <a:r>
              <a:rPr lang="zh-TW" altLang="zh-TW" sz="4400" b="1" dirty="0" smtClean="0"/>
              <a:t>、</a:t>
            </a:r>
            <a:r>
              <a:rPr lang="en-US" altLang="zh-TW" sz="4400" b="1" dirty="0" smtClean="0"/>
              <a:t>111</a:t>
            </a:r>
            <a:r>
              <a:rPr lang="zh-TW" altLang="en-US" sz="4400" b="1" dirty="0" smtClean="0"/>
              <a:t>學年度上學期財務報告</a:t>
            </a:r>
            <a:endParaRPr lang="en-US" altLang="zh-TW" sz="4400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02" y="6220813"/>
            <a:ext cx="723701" cy="4847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AEF1638-52B1-000A-2E56-69D00B647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606609"/>
              </p:ext>
            </p:extLst>
          </p:nvPr>
        </p:nvGraphicFramePr>
        <p:xfrm>
          <a:off x="1352024" y="1805366"/>
          <a:ext cx="8823607" cy="89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17" y="2765304"/>
            <a:ext cx="7646868" cy="226844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088" y="5152224"/>
            <a:ext cx="6252045" cy="10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5" y="515815"/>
            <a:ext cx="10066214" cy="875323"/>
          </a:xfrm>
        </p:spPr>
        <p:txBody>
          <a:bodyPr>
            <a:noAutofit/>
          </a:bodyPr>
          <a:lstStyle/>
          <a:p>
            <a:pPr lvl="0"/>
            <a:r>
              <a:rPr lang="zh-TW" altLang="zh-TW" sz="4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⑴</a:t>
            </a:r>
            <a:r>
              <a:rPr lang="zh-TW" altLang="en-US" sz="4000" b="1" dirty="0" smtClean="0"/>
              <a:t> </a:t>
            </a:r>
            <a:r>
              <a:rPr lang="zh-TW" altLang="en-US" sz="4000" b="1" dirty="0"/>
              <a:t>會務基金</a:t>
            </a:r>
            <a:r>
              <a:rPr lang="zh-TW" altLang="zh-TW" sz="4000" b="1" dirty="0"/>
              <a:t>（</a:t>
            </a:r>
            <a:r>
              <a:rPr lang="zh-TW" altLang="en-US" sz="4000" b="1" dirty="0"/>
              <a:t>各處室</a:t>
            </a:r>
            <a:r>
              <a:rPr lang="zh-TW" altLang="en-US" sz="4000" b="1" dirty="0" smtClean="0"/>
              <a:t>預算</a:t>
            </a:r>
            <a:r>
              <a:rPr lang="zh-TW" altLang="en-US" sz="4000" b="1" dirty="0" smtClean="0"/>
              <a:t>及支出</a:t>
            </a:r>
            <a:r>
              <a:rPr lang="zh-TW" altLang="en-US" sz="4000" b="1" dirty="0" smtClean="0"/>
              <a:t>金額</a:t>
            </a:r>
            <a:r>
              <a:rPr lang="zh-TW" altLang="zh-TW" sz="4000" b="1" dirty="0" smtClean="0"/>
              <a:t>）</a:t>
            </a:r>
            <a:endParaRPr lang="en-US" altLang="zh-TW" sz="4000" b="1" i="1" u="sng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297" y="6322307"/>
            <a:ext cx="756538" cy="309721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10" y="2008563"/>
            <a:ext cx="8694498" cy="29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356" y="693492"/>
            <a:ext cx="6260122" cy="720436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教務處</a:t>
            </a:r>
            <a:r>
              <a:rPr lang="zh-TW" altLang="zh-TW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297" y="6322307"/>
            <a:ext cx="756538" cy="309721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524701" y="4865863"/>
            <a:ext cx="14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202</a:t>
            </a:r>
            <a:r>
              <a:rPr lang="zh-TW" altLang="en-US" sz="1100" dirty="0"/>
              <a:t>班投影機購買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524701" y="4604253"/>
            <a:ext cx="1088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增班視訊鏡頭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34" y="1869209"/>
            <a:ext cx="6797529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504" y="673660"/>
            <a:ext cx="6648450" cy="720436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學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</a:rPr>
              <a:t>務處</a:t>
            </a:r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882" y="6322307"/>
            <a:ext cx="833973" cy="2925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54" y="1903705"/>
            <a:ext cx="7349392" cy="40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951546" y="3059084"/>
            <a:ext cx="783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短笛添購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242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45" y="548614"/>
            <a:ext cx="7252023" cy="720436"/>
          </a:xfrm>
        </p:spPr>
        <p:txBody>
          <a:bodyPr>
            <a:normAutofit/>
          </a:bodyPr>
          <a:lstStyle/>
          <a:p>
            <a:r>
              <a:rPr lang="zh-TW" altLang="zh-TW" sz="4300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sz="4300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總</a:t>
            </a:r>
            <a:r>
              <a:rPr lang="zh-TW" altLang="en-US" sz="4300" dirty="0" smtClean="0">
                <a:solidFill>
                  <a:schemeClr val="bg2">
                    <a:lumMod val="25000"/>
                  </a:schemeClr>
                </a:solidFill>
              </a:rPr>
              <a:t>務處</a:t>
            </a:r>
            <a:r>
              <a:rPr lang="zh-TW" altLang="zh-TW" sz="4300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sz="4300" dirty="0"/>
              <a:t>預算支用狀況</a:t>
            </a:r>
            <a:endParaRPr lang="zh-TW" altLang="en-US" sz="4300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882" y="6322307"/>
            <a:ext cx="833973" cy="2925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185419" y="3631739"/>
            <a:ext cx="1341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/>
              <a:t>吊扇</a:t>
            </a:r>
            <a:r>
              <a:rPr lang="zh-TW" altLang="en-US" sz="1100" dirty="0" smtClean="0"/>
              <a:t>清潔及調整</a:t>
            </a:r>
            <a:r>
              <a:rPr lang="zh-TW" altLang="en-US" sz="1100" dirty="0"/>
              <a:t>費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36" y="2004291"/>
            <a:ext cx="7621883" cy="23201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1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976" y="493906"/>
            <a:ext cx="6673685" cy="720436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輔導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</a:rPr>
              <a:t>處</a:t>
            </a:r>
            <a:r>
              <a:rPr lang="zh-TW" altLang="zh-TW" dirty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882" y="6322307"/>
            <a:ext cx="833973" cy="2925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832" y="2004292"/>
            <a:ext cx="7306624" cy="28414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6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AEBF1-D091-48C2-B7E5-5B590437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977" y="493906"/>
            <a:ext cx="6759654" cy="720436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〔</a:t>
            </a:r>
            <a:r>
              <a:rPr lang="zh-TW" altLang="en-US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家長會</a:t>
            </a:r>
            <a:r>
              <a:rPr lang="zh-TW" altLang="zh-TW" dirty="0" smtClean="0">
                <a:latin typeface="王漢宗粗明體繁" panose="02020500000000000000" pitchFamily="18" charset="-120"/>
                <a:ea typeface="王漢宗粗明體繁" panose="02020500000000000000" pitchFamily="18" charset="-120"/>
              </a:rPr>
              <a:t>〕</a:t>
            </a:r>
            <a:r>
              <a:rPr lang="zh-TW" altLang="en-US" dirty="0"/>
              <a:t>預算支用狀況</a:t>
            </a:r>
            <a:endParaRPr lang="zh-TW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94A65-4F11-456E-B2D8-3F35D872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0882" y="6322307"/>
            <a:ext cx="833973" cy="29258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0000"/>
            <a:ext cx="7097590" cy="34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4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227</Words>
  <Application>Microsoft Office PowerPoint</Application>
  <PresentationFormat>寬螢幕</PresentationFormat>
  <Paragraphs>41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Arial Unicode MS</vt:lpstr>
      <vt:lpstr>王漢宗粗明體繁</vt:lpstr>
      <vt:lpstr>微軟正黑體</vt:lpstr>
      <vt:lpstr>新細明體</vt:lpstr>
      <vt:lpstr>Calibri</vt:lpstr>
      <vt:lpstr>Calibri Light</vt:lpstr>
      <vt:lpstr>Century Gothic</vt:lpstr>
      <vt:lpstr>Wingdings 2</vt:lpstr>
      <vt:lpstr>HDOfficeLightV0</vt:lpstr>
      <vt:lpstr>回顧</vt:lpstr>
      <vt:lpstr>             光武國中【家長會】 111 學年度（下）第 1次委員會 </vt:lpstr>
      <vt:lpstr>會議議程</vt:lpstr>
      <vt:lpstr>一、111學年度上學期財務報告</vt:lpstr>
      <vt:lpstr>⑴ 會務基金（各處室預算及支出金額）</vt:lpstr>
      <vt:lpstr>〔教務處〕預算支用狀況</vt:lpstr>
      <vt:lpstr>〔學務處〕預算支用狀況</vt:lpstr>
      <vt:lpstr>〔總務處〕預算支用狀況</vt:lpstr>
      <vt:lpstr>〔輔導處〕預算支用狀況</vt:lpstr>
      <vt:lpstr>〔家長會〕預算支用狀況</vt:lpstr>
      <vt:lpstr>⑵專款專用（各社團收支餘額）3-1</vt:lpstr>
      <vt:lpstr>⑵專款專用（各社團收支餘額）3-2</vt:lpstr>
      <vt:lpstr>⑵專款專用（各社團收支餘額）3-3</vt:lpstr>
      <vt:lpstr>⑶代收代付（社團課程費）</vt:lpstr>
      <vt:lpstr>二、家長日各班問題討論</vt:lpstr>
      <vt:lpstr>三、臨時動議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Celine Hsu</dc:creator>
  <cp:lastModifiedBy>符朝蓮</cp:lastModifiedBy>
  <cp:revision>228</cp:revision>
  <cp:lastPrinted>2019-01-08T12:12:48Z</cp:lastPrinted>
  <dcterms:created xsi:type="dcterms:W3CDTF">2017-10-05T23:22:04Z</dcterms:created>
  <dcterms:modified xsi:type="dcterms:W3CDTF">2023-03-13T05:28:28Z</dcterms:modified>
</cp:coreProperties>
</file>