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56" r:id="rId4"/>
    <p:sldId id="264" r:id="rId5"/>
    <p:sldId id="257" r:id="rId6"/>
    <p:sldId id="258" r:id="rId7"/>
    <p:sldId id="259" r:id="rId8"/>
    <p:sldId id="260" r:id="rId9"/>
    <p:sldId id="261" r:id="rId10"/>
    <p:sldId id="263" r:id="rId11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D115B-2F53-4458-B0DF-54B01693535C}" type="datetimeFigureOut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43F31-18A8-4257-8166-06A3600765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122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5688-826A-4510-9069-8C631F23924C}" type="datetimeFigureOut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E7629-C7A9-4069-87A9-414DC6C8A2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7430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2D76-4F94-4D0B-B61B-A2B68A0EDF87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9381-1E22-4A38-9025-A0D33AC679C5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2569-4555-4ADD-9F69-D814EE32ECDB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4095-6108-4271-B003-BD29B3CB9CC4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73D3-DCE6-414F-968F-13CDA9547696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3B2B-8157-4DA5-89AF-4045CDC72068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EE20-186B-4D42-BAA0-68B5CE4DFD42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038-7D92-4185-909E-7962E88E2F8C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B201-149F-4EA7-8D77-1CEDB924F8B9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7052D-1B80-4FE5-9E63-8D16BC273356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3D2F-145A-438E-9C8A-5467B3224C8F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02825B0-C040-4365-BA2B-0FD66FA4EB0C}" type="datetime1">
              <a:rPr lang="zh-TW" altLang="en-US" smtClean="0"/>
              <a:t>2022/10/26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EB1105F-AD9E-4A53-89DE-E61F77EDAF0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111</a:t>
            </a:r>
            <a:r>
              <a:rPr lang="zh-TW" altLang="en-US" dirty="0"/>
              <a:t>學年度上學期第二次家長委員會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zh-TW" b="1" dirty="0"/>
              <a:t>日期：</a:t>
            </a:r>
            <a:r>
              <a:rPr lang="en-US" altLang="zh-TW" b="1" dirty="0"/>
              <a:t>10</a:t>
            </a:r>
            <a:r>
              <a:rPr lang="zh-TW" altLang="zh-TW" b="1" dirty="0"/>
              <a:t>月</a:t>
            </a:r>
            <a:r>
              <a:rPr lang="en-US" altLang="zh-TW" b="1" dirty="0"/>
              <a:t>25</a:t>
            </a:r>
            <a:r>
              <a:rPr lang="zh-TW" altLang="zh-TW" b="1" dirty="0"/>
              <a:t>日</a:t>
            </a:r>
            <a:r>
              <a:rPr lang="en-US" altLang="zh-TW" b="1" dirty="0"/>
              <a:t>(</a:t>
            </a:r>
            <a:r>
              <a:rPr lang="zh-TW" altLang="zh-TW" b="1" dirty="0"/>
              <a:t>星期</a:t>
            </a:r>
            <a:r>
              <a:rPr lang="zh-TW" altLang="en-US" b="1" dirty="0"/>
              <a:t>二</a:t>
            </a:r>
            <a:r>
              <a:rPr lang="en-US" altLang="zh-TW" b="1" dirty="0"/>
              <a:t>)</a:t>
            </a:r>
            <a:endParaRPr lang="zh-TW" altLang="zh-TW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zh-TW" b="1" dirty="0"/>
              <a:t>時間：晚上</a:t>
            </a:r>
            <a:r>
              <a:rPr lang="en-US" altLang="zh-TW" b="1" dirty="0"/>
              <a:t>7</a:t>
            </a:r>
            <a:r>
              <a:rPr lang="zh-TW" altLang="zh-TW" b="1" dirty="0"/>
              <a:t>：</a:t>
            </a:r>
            <a:r>
              <a:rPr lang="en-US" altLang="zh-TW" b="1" dirty="0"/>
              <a:t>00 </a:t>
            </a:r>
            <a:endParaRPr lang="zh-TW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b="1" dirty="0"/>
              <a:t>地點：</a:t>
            </a:r>
            <a:r>
              <a:rPr lang="zh-TW" altLang="en-US" b="1" dirty="0"/>
              <a:t>光武國中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74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專案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463361"/>
              </p:ext>
            </p:extLst>
          </p:nvPr>
        </p:nvGraphicFramePr>
        <p:xfrm>
          <a:off x="927100" y="2697160"/>
          <a:ext cx="7289802" cy="3396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2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2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大類</a:t>
                      </a:r>
                      <a:endParaRPr lang="zh-TW" altLang="en-US" sz="2000" b="0" i="0" u="none" strike="noStrike" dirty="0"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項目名稱</a:t>
                      </a:r>
                      <a:endParaRPr lang="zh-TW" altLang="en-US" sz="2000" b="0" i="0" u="none" strike="noStrike" dirty="0">
                        <a:effectLst/>
                        <a:latin typeface="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預算金額</a:t>
                      </a:r>
                      <a:endParaRPr lang="zh-TW" altLang="en-US" sz="2000" b="0" i="0" u="none" strike="noStrike" dirty="0">
                        <a:effectLst/>
                        <a:latin typeface="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備註</a:t>
                      </a:r>
                      <a:endParaRPr lang="zh-TW" altLang="en-US" sz="2000" b="0" i="0" u="none" strike="noStrike" dirty="0">
                        <a:effectLst/>
                        <a:latin typeface="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22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>
                          <a:effectLst/>
                        </a:rPr>
                        <a:t>專</a:t>
                      </a:r>
                      <a:br>
                        <a:rPr lang="zh-TW" altLang="en-US" sz="2000" u="none" strike="noStrike">
                          <a:effectLst/>
                        </a:rPr>
                      </a:br>
                      <a:r>
                        <a:rPr lang="zh-TW" altLang="en-US" sz="2000" u="none" strike="noStrike">
                          <a:effectLst/>
                        </a:rPr>
                        <a:t>案</a:t>
                      </a:r>
                      <a:endParaRPr lang="zh-TW" alt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>
                          <a:effectLst/>
                        </a:rPr>
                        <a:t>弱勢協助</a:t>
                      </a:r>
                      <a:endParaRPr lang="zh-TW" alt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弱勢急難緊急救助</a:t>
                      </a:r>
                      <a:endParaRPr lang="zh-TW" altLang="en-US" sz="2000" b="0" i="0" u="none" strike="noStrike"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</a:rPr>
                        <a:t>30,000 </a:t>
                      </a:r>
                      <a:endParaRPr lang="en-US" altLang="zh-TW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US" altLang="zh-TW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2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弱勢急難救助準備金</a:t>
                      </a:r>
                      <a:endParaRPr lang="zh-TW" altLang="en-US" sz="2000" b="0" i="0" u="none" strike="noStrike"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</a:rPr>
                        <a:t>40,000 </a:t>
                      </a:r>
                      <a:endParaRPr lang="en-US" altLang="zh-TW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2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清寒學生參與活動補助</a:t>
                      </a:r>
                      <a:endParaRPr lang="zh-TW" altLang="en-US" sz="2000" b="0" i="0" u="none" strike="noStrike"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</a:rPr>
                        <a:t>50,000 </a:t>
                      </a:r>
                      <a:endParaRPr lang="en-US" altLang="zh-TW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2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專案小計</a:t>
                      </a:r>
                      <a:endParaRPr lang="zh-TW" altLang="en-US" sz="2000" b="1" i="0" u="none" strike="noStrike" dirty="0"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　</a:t>
                      </a:r>
                      <a:endParaRPr lang="zh-TW" alt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</a:rPr>
                        <a:t>120,000 </a:t>
                      </a:r>
                      <a:endParaRPr lang="en-US" altLang="zh-TW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36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各處室預算審核</a:t>
            </a:r>
            <a:endParaRPr lang="en-US" altLang="zh-TW" dirty="0"/>
          </a:p>
          <a:p>
            <a:r>
              <a:rPr lang="zh-TW" altLang="en-US" dirty="0"/>
              <a:t>臨時動議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議題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56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111</a:t>
            </a:r>
            <a:r>
              <a:rPr lang="zh-TW" altLang="en-US" dirty="0"/>
              <a:t>各處室預算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67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244552"/>
              </p:ext>
            </p:extLst>
          </p:nvPr>
        </p:nvGraphicFramePr>
        <p:xfrm>
          <a:off x="1782995" y="620688"/>
          <a:ext cx="5578010" cy="5839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1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3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+mn-lt"/>
                        </a:rPr>
                        <a:t>各處室</a:t>
                      </a:r>
                      <a:endParaRPr lang="zh-TW" altLang="en-US" sz="2000" b="0" i="0" u="none" strike="noStrike" dirty="0">
                        <a:effectLst/>
                        <a:latin typeface="新細明體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預算金額</a:t>
                      </a:r>
                      <a:endParaRPr lang="zh-TW" altLang="en-US" sz="2000" b="0" i="0" u="none" strike="noStrike" dirty="0">
                        <a:effectLst/>
                        <a:latin typeface="細明體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教務處</a:t>
                      </a:r>
                      <a:endParaRPr lang="zh-TW" alt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462,200</a:t>
                      </a:r>
                      <a:endParaRPr lang="en-US" altLang="zh-TW" sz="2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學務處</a:t>
                      </a:r>
                      <a:endParaRPr lang="zh-TW" alt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870,000</a:t>
                      </a:r>
                      <a:endParaRPr lang="en-US" altLang="zh-TW" sz="2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總務處</a:t>
                      </a:r>
                      <a:endParaRPr lang="zh-TW" alt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575,000 </a:t>
                      </a:r>
                      <a:endParaRPr lang="en-US" altLang="zh-TW" sz="2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輔導處</a:t>
                      </a:r>
                      <a:endParaRPr lang="zh-TW" alt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100,000</a:t>
                      </a:r>
                      <a:endParaRPr lang="en-US" altLang="zh-TW" sz="2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</a:rPr>
                        <a:t>家長會</a:t>
                      </a:r>
                      <a:endParaRPr lang="zh-TW" alt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190,000</a:t>
                      </a:r>
                      <a:endParaRPr lang="en-US" altLang="zh-TW" sz="2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 smtClean="0">
                          <a:effectLst/>
                        </a:rPr>
                        <a:t>專案</a:t>
                      </a:r>
                      <a:r>
                        <a:rPr lang="en-US" altLang="zh-TW" sz="2000" u="none" strike="noStrike" dirty="0" smtClean="0">
                          <a:effectLst/>
                        </a:rPr>
                        <a:t>(</a:t>
                      </a:r>
                      <a:r>
                        <a:rPr lang="zh-TW" altLang="en-US" sz="2000" u="none" strike="noStrike" dirty="0" smtClean="0">
                          <a:effectLst/>
                        </a:rPr>
                        <a:t>弱勢協助</a:t>
                      </a:r>
                      <a:r>
                        <a:rPr lang="en-US" altLang="zh-TW" sz="2000" u="none" strike="noStrike" dirty="0" smtClean="0">
                          <a:effectLst/>
                        </a:rPr>
                        <a:t>)</a:t>
                      </a:r>
                      <a:endParaRPr lang="zh-TW" alt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120,000 </a:t>
                      </a:r>
                      <a:endParaRPr lang="en-US" altLang="zh-TW" sz="2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effectLst/>
                        </a:rPr>
                        <a:t>不</a:t>
                      </a:r>
                      <a:r>
                        <a:rPr lang="zh-TW" altLang="en-US" sz="1600" u="none" strike="noStrike" dirty="0" smtClean="0">
                          <a:effectLst/>
                        </a:rPr>
                        <a:t>含專案</a:t>
                      </a:r>
                      <a:r>
                        <a:rPr lang="en-US" altLang="zh-TW" sz="1600" u="none" strike="noStrike" dirty="0" smtClean="0">
                          <a:effectLst/>
                        </a:rPr>
                        <a:t>(</a:t>
                      </a:r>
                      <a:r>
                        <a:rPr lang="zh-TW" altLang="en-US" sz="1600" u="none" strike="noStrike" dirty="0" smtClean="0">
                          <a:effectLst/>
                        </a:rPr>
                        <a:t>弱勢協助</a:t>
                      </a:r>
                      <a:r>
                        <a:rPr lang="en-US" altLang="zh-TW" sz="1600" u="none" strike="noStrike" dirty="0" smtClean="0">
                          <a:effectLst/>
                        </a:rPr>
                        <a:t>)</a:t>
                      </a:r>
                      <a:endParaRPr lang="zh-TW" altLang="en-US" sz="16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u="none" strike="noStrike" dirty="0" smtClean="0">
                          <a:effectLst/>
                        </a:rPr>
                        <a:t> </a:t>
                      </a:r>
                      <a:r>
                        <a:rPr lang="zh-TW" altLang="en-US" sz="1600" u="none" strike="noStrike" dirty="0">
                          <a:effectLst/>
                        </a:rPr>
                        <a:t>小計</a:t>
                      </a:r>
                      <a:r>
                        <a:rPr lang="zh-TW" altLang="en-US" sz="2000" u="none" strike="noStrike" dirty="0">
                          <a:effectLst/>
                        </a:rPr>
                        <a:t>　</a:t>
                      </a:r>
                      <a:endParaRPr lang="zh-TW" alt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effectLst/>
                          <a:latin typeface="Arial"/>
                        </a:rPr>
                        <a:t>2,197,200</a:t>
                      </a:r>
                      <a:endParaRPr lang="en-US" altLang="zh-TW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u="none" strike="noStrike" dirty="0">
                          <a:effectLst/>
                        </a:rPr>
                        <a:t>合計　</a:t>
                      </a:r>
                      <a:endParaRPr lang="zh-TW" alt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effectLst/>
                          <a:latin typeface="Arial"/>
                        </a:rPr>
                        <a:t>2,317,200</a:t>
                      </a:r>
                      <a:endParaRPr lang="en-US" altLang="zh-TW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843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148889"/>
            <a:ext cx="8229600" cy="1252728"/>
          </a:xfrm>
        </p:spPr>
        <p:txBody>
          <a:bodyPr/>
          <a:lstStyle/>
          <a:p>
            <a:r>
              <a:rPr lang="zh-TW" altLang="en-US" dirty="0"/>
              <a:t>教務處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E51B453-4B39-48FE-A3B5-FA450DCE5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990312"/>
              </p:ext>
            </p:extLst>
          </p:nvPr>
        </p:nvGraphicFramePr>
        <p:xfrm>
          <a:off x="143506" y="1225427"/>
          <a:ext cx="8856987" cy="5279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7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8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0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6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97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大類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項目名稱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預算金額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備註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75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教</a:t>
                      </a:r>
                      <a:br>
                        <a:rPr lang="zh-TW" altLang="en-US" sz="1800" u="none" strike="noStrike" dirty="0">
                          <a:effectLst/>
                        </a:rPr>
                      </a:br>
                      <a:r>
                        <a:rPr lang="zh-TW" altLang="en-US" sz="1800" u="none" strike="noStrike" dirty="0">
                          <a:effectLst/>
                        </a:rPr>
                        <a:t>務</a:t>
                      </a:r>
                      <a:br>
                        <a:rPr lang="zh-TW" altLang="en-US" sz="1800" u="none" strike="noStrike" dirty="0">
                          <a:effectLst/>
                        </a:rPr>
                      </a:br>
                      <a:r>
                        <a:rPr lang="zh-TW" altLang="en-US" sz="1800" u="none" strike="noStrike" dirty="0">
                          <a:effectLst/>
                        </a:rPr>
                        <a:t>處</a:t>
                      </a:r>
                      <a:endParaRPr lang="zh-TW" alt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校本課程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校慶、音樂會、藝術週課程經費補助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120,000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科展推廣基金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科學競賽準備費用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30,000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一般教務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三年級模擬考進步獎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11,200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zh-TW" altLang="en-US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班*</a:t>
                      </a:r>
                      <a:r>
                        <a:rPr lang="en-US" altLang="zh-TW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altLang="en-US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人*</a:t>
                      </a:r>
                      <a:r>
                        <a:rPr lang="en-US" altLang="zh-TW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zh-TW" altLang="en-US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altLang="zh-TW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altLang="en-US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次</a:t>
                      </a:r>
                      <a:endParaRPr lang="en-US" altLang="zh-TW" sz="16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會考陪考</a:t>
                      </a:r>
                      <a:r>
                        <a:rPr lang="zh-TW" altLang="en-US" sz="18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津貼及膳費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70,000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5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zh-TW" altLang="en-US" sz="15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en-US" altLang="zh-TW" sz="15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*1,500</a:t>
                      </a:r>
                      <a:r>
                        <a:rPr lang="zh-TW" altLang="en-US" sz="15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TW" sz="15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5,000</a:t>
                      </a:r>
                      <a:r>
                        <a:rPr lang="zh-TW" altLang="en-US" sz="15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膳費</a:t>
                      </a:r>
                      <a:endParaRPr lang="en-US" altLang="zh-TW" sz="15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校內競賽活動補助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20,000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圖書採購補助（每生</a:t>
                      </a:r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元）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26,000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1,300</a:t>
                      </a:r>
                      <a:r>
                        <a:rPr lang="zh-TW" altLang="en-US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人*</a:t>
                      </a:r>
                      <a:r>
                        <a:rPr lang="en-US" altLang="zh-TW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元*</a:t>
                      </a:r>
                      <a:r>
                        <a:rPr lang="en-US" altLang="zh-TW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altLang="en-US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學期</a:t>
                      </a:r>
                      <a:endParaRPr lang="en-US" altLang="zh-TW" sz="14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資訊耗材補助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35,000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9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教室內投影機老舊汰換補助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26,000</a:t>
                      </a:r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元*</a:t>
                      </a:r>
                      <a:r>
                        <a:rPr lang="en-US" altLang="zh-TW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台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331801"/>
                  </a:ext>
                </a:extLst>
              </a:tr>
              <a:tr h="429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課程發表及課程發展相關費用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692427"/>
                  </a:ext>
                </a:extLst>
              </a:tr>
              <a:tr h="429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教務處小計</a:t>
                      </a:r>
                      <a:endParaRPr lang="zh-TW" altLang="en-US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lang="zh-TW" altLang="en-US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462,200</a:t>
                      </a:r>
                      <a:endParaRPr lang="en-US" altLang="zh-TW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zh-TW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773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學務處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663813"/>
              </p:ext>
            </p:extLst>
          </p:nvPr>
        </p:nvGraphicFramePr>
        <p:xfrm>
          <a:off x="755576" y="1556792"/>
          <a:ext cx="7992888" cy="4585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大類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項目名稱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預算金額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備註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3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</a:t>
                      </a:r>
                      <a:br>
                        <a:rPr lang="zh-TW" altLang="en-US" sz="18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zh-TW" altLang="en-US" sz="18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務</a:t>
                      </a:r>
                      <a:br>
                        <a:rPr lang="zh-TW" altLang="en-US" sz="18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zh-TW" altLang="en-US" sz="18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處</a:t>
                      </a:r>
                      <a:endParaRPr lang="zh-TW" altLang="en-US" sz="1800" b="0" i="0" u="none" strike="noStrike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社團發展</a:t>
                      </a:r>
                      <a:endParaRPr lang="zh-TW" altLang="en-US" sz="1800" b="0" i="0" u="none" strike="noStrike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國管樂專款</a:t>
                      </a:r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鐘點費、器材維修</a:t>
                      </a:r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200,000 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其他社團活動</a:t>
                      </a:r>
                      <a:r>
                        <a:rPr lang="en-US" altLang="zh-TW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鐘點費</a:t>
                      </a:r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、材料費</a:t>
                      </a:r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…)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845219"/>
                  </a:ext>
                </a:extLst>
              </a:tr>
              <a:tr h="8324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一般學務</a:t>
                      </a:r>
                      <a:endParaRPr lang="zh-TW" altLang="en-US" sz="1800" b="0" i="0" u="none" strike="noStrike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學生事務及活動經費</a:t>
                      </a:r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各項學生才藝競賽、表演、體育競賽及其他相關活動</a:t>
                      </a:r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80,000 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5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性平及霸凌事件調查費用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40,000 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依實核銷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5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校慶禮品</a:t>
                      </a:r>
                      <a:r>
                        <a:rPr lang="zh-TW" altLang="en-US" sz="1800" u="none" strike="noStrike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、刊物、舞台布置、音響等相關費用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400,000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354767"/>
                  </a:ext>
                </a:extLst>
              </a:tr>
              <a:tr h="3675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校慶獎勵金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74001"/>
                  </a:ext>
                </a:extLst>
              </a:tr>
              <a:tr h="7623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學務處小計</a:t>
                      </a:r>
                      <a:endParaRPr lang="zh-TW" altLang="en-US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lang="zh-TW" altLang="en-US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870,000 </a:t>
                      </a:r>
                      <a:endParaRPr lang="en-US" altLang="zh-TW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8571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總務處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012409"/>
              </p:ext>
            </p:extLst>
          </p:nvPr>
        </p:nvGraphicFramePr>
        <p:xfrm>
          <a:off x="371352" y="1412776"/>
          <a:ext cx="8280920" cy="4841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6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1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大類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項目名稱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預算金額</a:t>
                      </a:r>
                      <a:endParaRPr lang="zh-TW" altLang="en-US" sz="1800" b="0" i="0" u="none" strike="noStrike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備註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總務</a:t>
                      </a:r>
                      <a:r>
                        <a:rPr lang="zh-TW" altLang="en-US" sz="1800" b="0" i="0" u="none" strike="noStrike" dirty="0">
                          <a:effectLst/>
                          <a:latin typeface="細明體"/>
                        </a:rPr>
                        <a:t>處</a:t>
                      </a:r>
                      <a:r>
                        <a:rPr lang="zh-TW" altLang="en-US" sz="1800" u="none" strike="noStrike" dirty="0">
                          <a:effectLst/>
                        </a:rPr>
                        <a:t>　</a:t>
                      </a:r>
                      <a:endParaRPr lang="zh-TW" altLang="en-US" sz="1800" b="0" i="0" u="none" strike="noStrike" dirty="0">
                        <a:effectLst/>
                        <a:latin typeface="細明體"/>
                      </a:endParaRPr>
                    </a:p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</a:rPr>
                        <a:t>　</a:t>
                      </a:r>
                      <a:endParaRPr lang="zh-TW" alt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人事費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大樓管理員津貼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30,000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2500</a:t>
                      </a:r>
                      <a:r>
                        <a:rPr lang="zh-TW" altLang="en-US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元</a:t>
                      </a:r>
                      <a:r>
                        <a:rPr lang="en-US" altLang="zh-TW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月*</a:t>
                      </a:r>
                      <a:r>
                        <a:rPr lang="en-US" altLang="zh-TW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12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effectLst/>
                        <a:latin typeface="細明體"/>
                      </a:endParaRPr>
                    </a:p>
                  </a:txBody>
                  <a:tcPr marL="9525" marR="9525" marT="9525" marB="0" vert="eaVert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學校各項活動保全及工友加班費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家長會日、校慶、畢</a:t>
                      </a:r>
                      <a:r>
                        <a:rPr lang="zh-TW" altLang="en-US" sz="1400" b="0" i="0" u="none" strike="noStrike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典、新生登記</a:t>
                      </a:r>
                      <a:r>
                        <a:rPr lang="en-US" altLang="zh-TW" sz="1400" b="0" i="0" u="none" strike="noStrike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4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1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修繕費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校內各項設備改善維修及添購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310,000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6976604"/>
                  </a:ext>
                </a:extLst>
              </a:tr>
              <a:tr h="8151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環境維護費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清潔費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教室吊扇、窗簾、紗窗清潔調整</a:t>
                      </a:r>
                      <a:endParaRPr lang="en-US" altLang="zh-TW" sz="1400" b="0" i="0" u="none" strike="noStrike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924523"/>
                  </a:ext>
                </a:extLst>
              </a:tr>
              <a:tr h="955636"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總務處小計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575,000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851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輔導室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092494"/>
              </p:ext>
            </p:extLst>
          </p:nvPr>
        </p:nvGraphicFramePr>
        <p:xfrm>
          <a:off x="301277" y="2060848"/>
          <a:ext cx="8541445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1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873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大類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項目名稱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預算金額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備註</a:t>
                      </a:r>
                      <a:endParaRPr lang="en-US" altLang="zh-TW" sz="180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4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輔</a:t>
                      </a:r>
                      <a:b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導</a:t>
                      </a:r>
                      <a:b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處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輔導</a:t>
                      </a:r>
                      <a:endParaRPr lang="zh-TW" altLang="en-US" sz="1800" b="0" i="0" u="none" strike="noStrike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特教班課程教學活動費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15,000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7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高關生課程相關費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25,000 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輔導課程活動費</a:t>
                      </a:r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性別平等教育、家庭教育、生命教育、生涯教育</a:t>
                      </a:r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等</a:t>
                      </a:r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45,000 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禮品、茶水、交通費</a:t>
                      </a:r>
                      <a:endParaRPr lang="zh-TW" altLang="en-US" sz="1800" b="0" i="0" u="none" strike="noStrike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15,000 </a:t>
                      </a:r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0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輔導處小計</a:t>
                      </a:r>
                      <a:endParaRPr lang="zh-TW" altLang="en-US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lang="zh-TW" altLang="en-US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100,000 </a:t>
                      </a:r>
                      <a:endParaRPr lang="en-US" altLang="zh-TW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823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家長會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31520"/>
              </p:ext>
            </p:extLst>
          </p:nvPr>
        </p:nvGraphicFramePr>
        <p:xfrm>
          <a:off x="215514" y="1556512"/>
          <a:ext cx="8712971" cy="4656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4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38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大類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項目名稱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預算金額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備註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>
                          <a:effectLst/>
                        </a:rPr>
                        <a:t>家</a:t>
                      </a:r>
                      <a:br>
                        <a:rPr lang="zh-TW" altLang="en-US" sz="2000" u="none" strike="noStrike">
                          <a:effectLst/>
                        </a:rPr>
                      </a:br>
                      <a:r>
                        <a:rPr lang="zh-TW" altLang="en-US" sz="2000" u="none" strike="noStrike">
                          <a:effectLst/>
                        </a:rPr>
                        <a:t>長</a:t>
                      </a:r>
                      <a:br>
                        <a:rPr lang="zh-TW" altLang="en-US" sz="2000" u="none" strike="noStrike">
                          <a:effectLst/>
                        </a:rPr>
                      </a:br>
                      <a:r>
                        <a:rPr lang="zh-TW" altLang="en-US" sz="2000" u="none" strike="noStrike">
                          <a:effectLst/>
                        </a:rPr>
                        <a:t>會</a:t>
                      </a:r>
                      <a:endParaRPr lang="zh-TW" alt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家長會會務</a:t>
                      </a:r>
                      <a:endParaRPr lang="zh-TW" altLang="en-US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學年度教師節敬師禮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1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altLang="en-US" sz="18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學年謝師宴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6600*10</a:t>
                      </a:r>
                      <a:r>
                        <a:rPr lang="zh-TW" altLang="en-US" sz="16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桌</a:t>
                      </a:r>
                      <a:r>
                        <a:rPr lang="en-US" altLang="zh-TW" sz="16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altLang="en-US" sz="16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飲料茶水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1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學年畢業典禮畢業導師花束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zh-TW" altLang="en-US" sz="16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元*</a:t>
                      </a:r>
                      <a:r>
                        <a:rPr lang="en-US" altLang="zh-TW" sz="16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zh-TW" altLang="en-US" sz="16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123174"/>
                  </a:ext>
                </a:extLst>
              </a:tr>
              <a:tr h="5091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資深教師獎金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年*</a:t>
                      </a:r>
                      <a:r>
                        <a:rPr lang="en-US" altLang="zh-TW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altLang="en-US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TW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altLang="en-US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年*</a:t>
                      </a:r>
                      <a:r>
                        <a:rPr lang="en-US" altLang="zh-TW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TW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zh-TW" altLang="en-US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年*</a:t>
                      </a:r>
                      <a:r>
                        <a:rPr lang="en-US" altLang="zh-TW" sz="1400" b="0" i="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3(2000*4+2500*10+3000*3)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2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志工茶水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委員證書、紀念品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2,000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76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家長會會務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448313"/>
                  </a:ext>
                </a:extLst>
              </a:tr>
              <a:tr h="5091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家長會小計</a:t>
                      </a:r>
                      <a:endParaRPr lang="zh-TW" altLang="en-US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lang="zh-TW" altLang="en-US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190,000 </a:t>
                      </a:r>
                      <a:endParaRPr lang="en-US" altLang="zh-TW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1" i="0" u="none" strike="noStrike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105F-AD9E-4A53-89DE-E61F77EDAF0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579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970</TotalTime>
  <Words>532</Words>
  <Application>Microsoft Office PowerPoint</Application>
  <PresentationFormat>如螢幕大小 (4:3)</PresentationFormat>
  <Paragraphs>182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細明體</vt:lpstr>
      <vt:lpstr>新細明體</vt:lpstr>
      <vt:lpstr>標楷體</vt:lpstr>
      <vt:lpstr>Arial</vt:lpstr>
      <vt:lpstr>Calibri</vt:lpstr>
      <vt:lpstr>Candara</vt:lpstr>
      <vt:lpstr>Symbol</vt:lpstr>
      <vt:lpstr>Times New Roman</vt:lpstr>
      <vt:lpstr>波形</vt:lpstr>
      <vt:lpstr>111學年度上學期第二次家長委員會</vt:lpstr>
      <vt:lpstr>議題</vt:lpstr>
      <vt:lpstr>111各處室預算</vt:lpstr>
      <vt:lpstr>PowerPoint 簡報</vt:lpstr>
      <vt:lpstr>教務處</vt:lpstr>
      <vt:lpstr>學務處</vt:lpstr>
      <vt:lpstr>總務處</vt:lpstr>
      <vt:lpstr>輔導室</vt:lpstr>
      <vt:lpstr>家長會</vt:lpstr>
      <vt:lpstr>專案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104各處室預算</dc:title>
  <dc:creator>user</dc:creator>
  <cp:lastModifiedBy>Windows 使用者</cp:lastModifiedBy>
  <cp:revision>54</cp:revision>
  <cp:lastPrinted>2022-10-25T03:02:29Z</cp:lastPrinted>
  <dcterms:created xsi:type="dcterms:W3CDTF">2015-10-15T04:02:17Z</dcterms:created>
  <dcterms:modified xsi:type="dcterms:W3CDTF">2022-10-26T00:35:48Z</dcterms:modified>
</cp:coreProperties>
</file>