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0" r:id="rId1"/>
    <p:sldMasterId id="2147483688" r:id="rId2"/>
  </p:sldMasterIdLst>
  <p:notesMasterIdLst>
    <p:notesMasterId r:id="rId38"/>
  </p:notesMasterIdLst>
  <p:sldIdLst>
    <p:sldId id="256" r:id="rId3"/>
    <p:sldId id="547" r:id="rId4"/>
    <p:sldId id="545" r:id="rId5"/>
    <p:sldId id="331" r:id="rId6"/>
    <p:sldId id="482" r:id="rId7"/>
    <p:sldId id="483" r:id="rId8"/>
    <p:sldId id="549" r:id="rId9"/>
    <p:sldId id="563" r:id="rId10"/>
    <p:sldId id="544" r:id="rId11"/>
    <p:sldId id="373" r:id="rId12"/>
    <p:sldId id="309" r:id="rId13"/>
    <p:sldId id="546" r:id="rId14"/>
    <p:sldId id="550" r:id="rId15"/>
    <p:sldId id="551" r:id="rId16"/>
    <p:sldId id="561" r:id="rId17"/>
    <p:sldId id="552" r:id="rId18"/>
    <p:sldId id="554" r:id="rId19"/>
    <p:sldId id="555" r:id="rId20"/>
    <p:sldId id="556" r:id="rId21"/>
    <p:sldId id="557" r:id="rId22"/>
    <p:sldId id="553" r:id="rId23"/>
    <p:sldId id="562" r:id="rId24"/>
    <p:sldId id="558" r:id="rId25"/>
    <p:sldId id="559" r:id="rId26"/>
    <p:sldId id="259" r:id="rId27"/>
    <p:sldId id="548" r:id="rId28"/>
    <p:sldId id="484" r:id="rId29"/>
    <p:sldId id="260" r:id="rId30"/>
    <p:sldId id="265" r:id="rId31"/>
    <p:sldId id="266" r:id="rId32"/>
    <p:sldId id="267" r:id="rId33"/>
    <p:sldId id="269" r:id="rId34"/>
    <p:sldId id="564" r:id="rId35"/>
    <p:sldId id="263" r:id="rId36"/>
    <p:sldId id="560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FFFF"/>
    <a:srgbClr val="FA82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09" autoAdjust="0"/>
    <p:restoredTop sz="94660"/>
  </p:normalViewPr>
  <p:slideViewPr>
    <p:cSldViewPr snapToGrid="0">
      <p:cViewPr varScale="1">
        <p:scale>
          <a:sx n="93" d="100"/>
          <a:sy n="93" d="100"/>
        </p:scale>
        <p:origin x="33" y="27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26E4F8-A1A5-CF4D-9357-3C38C1E9E233}" type="doc">
      <dgm:prSet loTypeId="urn:microsoft.com/office/officeart/2005/8/layout/chevron1" loCatId="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zh-TW" altLang="en-US"/>
        </a:p>
      </dgm:t>
    </dgm:pt>
    <dgm:pt modelId="{1D423539-BA3A-7445-A13C-8DF2F4F97F5C}">
      <dgm:prSet phldrT="[文字]"/>
      <dgm:spPr/>
      <dgm:t>
        <a:bodyPr/>
        <a:lstStyle/>
        <a:p>
          <a:r>
            <a:rPr lang="zh-TW" altLang="en-US" dirty="0"/>
            <a:t>經驗</a:t>
          </a:r>
        </a:p>
      </dgm:t>
    </dgm:pt>
    <dgm:pt modelId="{1610C19E-2B84-AE4A-8372-FA354C40B7A4}" type="parTrans" cxnId="{7A491E8C-3BC1-7E41-B46D-0964CB28F71D}">
      <dgm:prSet/>
      <dgm:spPr/>
      <dgm:t>
        <a:bodyPr/>
        <a:lstStyle/>
        <a:p>
          <a:endParaRPr lang="zh-TW" altLang="en-US"/>
        </a:p>
      </dgm:t>
    </dgm:pt>
    <dgm:pt modelId="{5571A287-6A63-464A-8458-65C1D21CE50D}" type="sibTrans" cxnId="{7A491E8C-3BC1-7E41-B46D-0964CB28F71D}">
      <dgm:prSet/>
      <dgm:spPr/>
      <dgm:t>
        <a:bodyPr/>
        <a:lstStyle/>
        <a:p>
          <a:endParaRPr lang="zh-TW" altLang="en-US"/>
        </a:p>
      </dgm:t>
    </dgm:pt>
    <dgm:pt modelId="{38113E43-1EA7-284F-8B5C-1C00A91AD412}">
      <dgm:prSet phldrT="[文字]"/>
      <dgm:spPr/>
      <dgm:t>
        <a:bodyPr/>
        <a:lstStyle/>
        <a:p>
          <a:r>
            <a:rPr lang="zh-TW" altLang="en-US" dirty="0"/>
            <a:t>思考</a:t>
          </a:r>
        </a:p>
      </dgm:t>
    </dgm:pt>
    <dgm:pt modelId="{14CB826E-A25B-454E-842B-317A438823AC}" type="parTrans" cxnId="{A0F8228B-D98A-F342-9788-FF67EDDA6BD6}">
      <dgm:prSet/>
      <dgm:spPr/>
      <dgm:t>
        <a:bodyPr/>
        <a:lstStyle/>
        <a:p>
          <a:endParaRPr lang="zh-TW" altLang="en-US"/>
        </a:p>
      </dgm:t>
    </dgm:pt>
    <dgm:pt modelId="{92A53EFC-B29D-5A40-A4E2-08C7BD4A2BE0}" type="sibTrans" cxnId="{A0F8228B-D98A-F342-9788-FF67EDDA6BD6}">
      <dgm:prSet/>
      <dgm:spPr/>
      <dgm:t>
        <a:bodyPr/>
        <a:lstStyle/>
        <a:p>
          <a:endParaRPr lang="zh-TW" altLang="en-US"/>
        </a:p>
      </dgm:t>
    </dgm:pt>
    <dgm:pt modelId="{B2401013-F617-974A-AB21-22283F81DE07}">
      <dgm:prSet phldrT="[文字]"/>
      <dgm:spPr/>
      <dgm:t>
        <a:bodyPr/>
        <a:lstStyle/>
        <a:p>
          <a:r>
            <a:rPr lang="zh-TW" altLang="en-US" dirty="0"/>
            <a:t>執行</a:t>
          </a:r>
        </a:p>
      </dgm:t>
    </dgm:pt>
    <dgm:pt modelId="{C6F0E905-7243-E047-BBC3-397DCFF0755D}" type="parTrans" cxnId="{0ED63093-1E6E-4B4B-A98D-ACFDC31CC20D}">
      <dgm:prSet/>
      <dgm:spPr/>
      <dgm:t>
        <a:bodyPr/>
        <a:lstStyle/>
        <a:p>
          <a:endParaRPr lang="zh-TW" altLang="en-US"/>
        </a:p>
      </dgm:t>
    </dgm:pt>
    <dgm:pt modelId="{D09340B5-5DE2-2843-AE7E-DB54CE8D9BDD}" type="sibTrans" cxnId="{0ED63093-1E6E-4B4B-A98D-ACFDC31CC20D}">
      <dgm:prSet/>
      <dgm:spPr/>
      <dgm:t>
        <a:bodyPr/>
        <a:lstStyle/>
        <a:p>
          <a:endParaRPr lang="zh-TW" altLang="en-US"/>
        </a:p>
      </dgm:t>
    </dgm:pt>
    <dgm:pt modelId="{F7B3935B-0E55-CE45-9FB0-63DD11DD5040}">
      <dgm:prSet phldrT="[文字]"/>
      <dgm:spPr/>
      <dgm:t>
        <a:bodyPr/>
        <a:lstStyle/>
        <a:p>
          <a:r>
            <a:rPr lang="zh-TW" altLang="en-US" dirty="0"/>
            <a:t>觀察</a:t>
          </a:r>
        </a:p>
      </dgm:t>
    </dgm:pt>
    <dgm:pt modelId="{0E2C0297-AD8F-EF4F-952A-BE2CC7D7E431}" type="parTrans" cxnId="{1C87EBF3-96E3-4249-86DC-6AE856D78909}">
      <dgm:prSet/>
      <dgm:spPr/>
      <dgm:t>
        <a:bodyPr/>
        <a:lstStyle/>
        <a:p>
          <a:endParaRPr lang="zh-TW" altLang="en-US"/>
        </a:p>
      </dgm:t>
    </dgm:pt>
    <dgm:pt modelId="{252B271E-6E73-E247-BA15-3DF6629B077B}" type="sibTrans" cxnId="{1C87EBF3-96E3-4249-86DC-6AE856D78909}">
      <dgm:prSet/>
      <dgm:spPr/>
      <dgm:t>
        <a:bodyPr/>
        <a:lstStyle/>
        <a:p>
          <a:endParaRPr lang="zh-TW" altLang="en-US"/>
        </a:p>
      </dgm:t>
    </dgm:pt>
    <dgm:pt modelId="{6EAF9BF7-A2E2-A74D-8C94-2B01E36032F6}" type="pres">
      <dgm:prSet presAssocID="{0126E4F8-A1A5-CF4D-9357-3C38C1E9E233}" presName="Name0" presStyleCnt="0">
        <dgm:presLayoutVars>
          <dgm:dir/>
          <dgm:animLvl val="lvl"/>
          <dgm:resizeHandles val="exact"/>
        </dgm:presLayoutVars>
      </dgm:prSet>
      <dgm:spPr/>
    </dgm:pt>
    <dgm:pt modelId="{94659482-55CC-EA43-B98A-5288F67EF416}" type="pres">
      <dgm:prSet presAssocID="{1D423539-BA3A-7445-A13C-8DF2F4F97F5C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993A5B65-31C7-5C48-8045-F305A747FB78}" type="pres">
      <dgm:prSet presAssocID="{5571A287-6A63-464A-8458-65C1D21CE50D}" presName="parTxOnlySpace" presStyleCnt="0"/>
      <dgm:spPr/>
    </dgm:pt>
    <dgm:pt modelId="{2B947D93-2EAB-5249-9245-003D87BD5786}" type="pres">
      <dgm:prSet presAssocID="{F7B3935B-0E55-CE45-9FB0-63DD11DD5040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1735E5AE-597A-0548-8CCC-90065DB6457C}" type="pres">
      <dgm:prSet presAssocID="{252B271E-6E73-E247-BA15-3DF6629B077B}" presName="parTxOnlySpace" presStyleCnt="0"/>
      <dgm:spPr/>
    </dgm:pt>
    <dgm:pt modelId="{80DFAF57-5006-2944-A3A2-FEF45E29ED01}" type="pres">
      <dgm:prSet presAssocID="{38113E43-1EA7-284F-8B5C-1C00A91AD41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F93B780-DEDD-5D42-A170-77E1C4F6DBE1}" type="pres">
      <dgm:prSet presAssocID="{92A53EFC-B29D-5A40-A4E2-08C7BD4A2BE0}" presName="parTxOnlySpace" presStyleCnt="0"/>
      <dgm:spPr/>
    </dgm:pt>
    <dgm:pt modelId="{8F8B6BD3-5C12-074B-8B88-1DBD54D347A7}" type="pres">
      <dgm:prSet presAssocID="{B2401013-F617-974A-AB21-22283F81DE07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1644B400-D0A6-EE4C-AB3E-0C6584B9ABFC}" type="presOf" srcId="{38113E43-1EA7-284F-8B5C-1C00A91AD412}" destId="{80DFAF57-5006-2944-A3A2-FEF45E29ED01}" srcOrd="0" destOrd="0" presId="urn:microsoft.com/office/officeart/2005/8/layout/chevron1"/>
    <dgm:cxn modelId="{0AA80120-2629-634B-BE36-7497BF141B48}" type="presOf" srcId="{0126E4F8-A1A5-CF4D-9357-3C38C1E9E233}" destId="{6EAF9BF7-A2E2-A74D-8C94-2B01E36032F6}" srcOrd="0" destOrd="0" presId="urn:microsoft.com/office/officeart/2005/8/layout/chevron1"/>
    <dgm:cxn modelId="{CA445523-ACEB-6840-BCFB-2CC184EF9FB3}" type="presOf" srcId="{B2401013-F617-974A-AB21-22283F81DE07}" destId="{8F8B6BD3-5C12-074B-8B88-1DBD54D347A7}" srcOrd="0" destOrd="0" presId="urn:microsoft.com/office/officeart/2005/8/layout/chevron1"/>
    <dgm:cxn modelId="{A0F8228B-D98A-F342-9788-FF67EDDA6BD6}" srcId="{0126E4F8-A1A5-CF4D-9357-3C38C1E9E233}" destId="{38113E43-1EA7-284F-8B5C-1C00A91AD412}" srcOrd="2" destOrd="0" parTransId="{14CB826E-A25B-454E-842B-317A438823AC}" sibTransId="{92A53EFC-B29D-5A40-A4E2-08C7BD4A2BE0}"/>
    <dgm:cxn modelId="{7A491E8C-3BC1-7E41-B46D-0964CB28F71D}" srcId="{0126E4F8-A1A5-CF4D-9357-3C38C1E9E233}" destId="{1D423539-BA3A-7445-A13C-8DF2F4F97F5C}" srcOrd="0" destOrd="0" parTransId="{1610C19E-2B84-AE4A-8372-FA354C40B7A4}" sibTransId="{5571A287-6A63-464A-8458-65C1D21CE50D}"/>
    <dgm:cxn modelId="{0ED63093-1E6E-4B4B-A98D-ACFDC31CC20D}" srcId="{0126E4F8-A1A5-CF4D-9357-3C38C1E9E233}" destId="{B2401013-F617-974A-AB21-22283F81DE07}" srcOrd="3" destOrd="0" parTransId="{C6F0E905-7243-E047-BBC3-397DCFF0755D}" sibTransId="{D09340B5-5DE2-2843-AE7E-DB54CE8D9BDD}"/>
    <dgm:cxn modelId="{B1234BC8-4387-564E-B4FA-ED5D44B9D002}" type="presOf" srcId="{1D423539-BA3A-7445-A13C-8DF2F4F97F5C}" destId="{94659482-55CC-EA43-B98A-5288F67EF416}" srcOrd="0" destOrd="0" presId="urn:microsoft.com/office/officeart/2005/8/layout/chevron1"/>
    <dgm:cxn modelId="{047A81ED-AC57-6646-8E7A-134BB8C423FD}" type="presOf" srcId="{F7B3935B-0E55-CE45-9FB0-63DD11DD5040}" destId="{2B947D93-2EAB-5249-9245-003D87BD5786}" srcOrd="0" destOrd="0" presId="urn:microsoft.com/office/officeart/2005/8/layout/chevron1"/>
    <dgm:cxn modelId="{1C87EBF3-96E3-4249-86DC-6AE856D78909}" srcId="{0126E4F8-A1A5-CF4D-9357-3C38C1E9E233}" destId="{F7B3935B-0E55-CE45-9FB0-63DD11DD5040}" srcOrd="1" destOrd="0" parTransId="{0E2C0297-AD8F-EF4F-952A-BE2CC7D7E431}" sibTransId="{252B271E-6E73-E247-BA15-3DF6629B077B}"/>
    <dgm:cxn modelId="{FD28EC14-1086-F34F-91F3-4CEB437584F7}" type="presParOf" srcId="{6EAF9BF7-A2E2-A74D-8C94-2B01E36032F6}" destId="{94659482-55CC-EA43-B98A-5288F67EF416}" srcOrd="0" destOrd="0" presId="urn:microsoft.com/office/officeart/2005/8/layout/chevron1"/>
    <dgm:cxn modelId="{C7828DA2-6717-D142-B10D-172CC7CF5027}" type="presParOf" srcId="{6EAF9BF7-A2E2-A74D-8C94-2B01E36032F6}" destId="{993A5B65-31C7-5C48-8045-F305A747FB78}" srcOrd="1" destOrd="0" presId="urn:microsoft.com/office/officeart/2005/8/layout/chevron1"/>
    <dgm:cxn modelId="{34DC38C2-8F8E-A94C-9D22-5A0857F2DD7A}" type="presParOf" srcId="{6EAF9BF7-A2E2-A74D-8C94-2B01E36032F6}" destId="{2B947D93-2EAB-5249-9245-003D87BD5786}" srcOrd="2" destOrd="0" presId="urn:microsoft.com/office/officeart/2005/8/layout/chevron1"/>
    <dgm:cxn modelId="{141FBA2E-CE5B-3747-9D78-AE7E7C7A7064}" type="presParOf" srcId="{6EAF9BF7-A2E2-A74D-8C94-2B01E36032F6}" destId="{1735E5AE-597A-0548-8CCC-90065DB6457C}" srcOrd="3" destOrd="0" presId="urn:microsoft.com/office/officeart/2005/8/layout/chevron1"/>
    <dgm:cxn modelId="{82F40284-A29F-0C40-8EDF-1BA0B62EDCA3}" type="presParOf" srcId="{6EAF9BF7-A2E2-A74D-8C94-2B01E36032F6}" destId="{80DFAF57-5006-2944-A3A2-FEF45E29ED01}" srcOrd="4" destOrd="0" presId="urn:microsoft.com/office/officeart/2005/8/layout/chevron1"/>
    <dgm:cxn modelId="{1CF09777-92E0-534A-996F-CDABB4ABEA08}" type="presParOf" srcId="{6EAF9BF7-A2E2-A74D-8C94-2B01E36032F6}" destId="{1F93B780-DEDD-5D42-A170-77E1C4F6DBE1}" srcOrd="5" destOrd="0" presId="urn:microsoft.com/office/officeart/2005/8/layout/chevron1"/>
    <dgm:cxn modelId="{D929A43E-39DB-9245-ADCD-F49BDF95EF46}" type="presParOf" srcId="{6EAF9BF7-A2E2-A74D-8C94-2B01E36032F6}" destId="{8F8B6BD3-5C12-074B-8B88-1DBD54D347A7}" srcOrd="6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7DAE63-FF95-4995-B153-A4FEEAA37D51}" type="doc">
      <dgm:prSet loTypeId="urn:microsoft.com/office/officeart/2011/layout/RadialPictureList" loCatId="pictur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zh-TW" altLang="en-US"/>
        </a:p>
      </dgm:t>
    </dgm:pt>
    <dgm:pt modelId="{32BB1917-D797-4FF4-B6D3-73EAFE23C197}">
      <dgm:prSet phldrT="[文字]"/>
      <dgm:spPr/>
      <dgm:t>
        <a:bodyPr/>
        <a:lstStyle/>
        <a:p>
          <a:r>
            <a:rPr lang="zh-TW" altLang="en-US" dirty="0"/>
            <a:t>風、雨寒、熱 </a:t>
          </a:r>
        </a:p>
      </dgm:t>
    </dgm:pt>
    <dgm:pt modelId="{D7CA9B51-2D2B-4AE3-9A0A-07060FB7F05F}" type="parTrans" cxnId="{08EEFE6B-FAAE-4784-B11D-CA208BE922E4}">
      <dgm:prSet/>
      <dgm:spPr/>
      <dgm:t>
        <a:bodyPr/>
        <a:lstStyle/>
        <a:p>
          <a:endParaRPr lang="zh-TW" altLang="en-US"/>
        </a:p>
      </dgm:t>
    </dgm:pt>
    <dgm:pt modelId="{92886E5F-33B1-440B-8D8F-C988D4CC70AF}" type="sibTrans" cxnId="{08EEFE6B-FAAE-4784-B11D-CA208BE922E4}">
      <dgm:prSet/>
      <dgm:spPr/>
      <dgm:t>
        <a:bodyPr/>
        <a:lstStyle/>
        <a:p>
          <a:endParaRPr lang="zh-TW" altLang="en-US"/>
        </a:p>
      </dgm:t>
    </dgm:pt>
    <dgm:pt modelId="{FC4736C5-3A90-42BC-BE0A-1E1FF9D52305}">
      <dgm:prSet phldrT="[文字]" custT="1"/>
      <dgm:spPr/>
      <dgm:t>
        <a:bodyPr/>
        <a:lstStyle/>
        <a:p>
          <a:r>
            <a:rPr lang="zh-TW" altLang="en-US" sz="2400" b="1" dirty="0">
              <a:solidFill>
                <a:srgbClr val="FF0000"/>
              </a:solidFill>
            </a:rPr>
            <a:t>衣服不合</a:t>
          </a:r>
        </a:p>
      </dgm:t>
    </dgm:pt>
    <dgm:pt modelId="{FD0BB52E-A62D-4B11-92ED-AECEBBDF87D5}" type="parTrans" cxnId="{A34852B3-7FFA-4172-9D0D-B387E6031B34}">
      <dgm:prSet/>
      <dgm:spPr/>
      <dgm:t>
        <a:bodyPr/>
        <a:lstStyle/>
        <a:p>
          <a:endParaRPr lang="zh-TW" altLang="en-US"/>
        </a:p>
      </dgm:t>
    </dgm:pt>
    <dgm:pt modelId="{80D61BAA-BDA7-435F-B92A-2C7033C488FC}" type="sibTrans" cxnId="{A34852B3-7FFA-4172-9D0D-B387E6031B34}">
      <dgm:prSet/>
      <dgm:spPr/>
      <dgm:t>
        <a:bodyPr/>
        <a:lstStyle/>
        <a:p>
          <a:endParaRPr lang="zh-TW" altLang="en-US"/>
        </a:p>
      </dgm:t>
    </dgm:pt>
    <dgm:pt modelId="{47BF7CDE-A765-4756-9474-5649C6A78C60}">
      <dgm:prSet phldrT="[文字]" custT="1"/>
      <dgm:spPr/>
      <dgm:t>
        <a:bodyPr/>
        <a:lstStyle/>
        <a:p>
          <a:r>
            <a:rPr lang="zh-TW" altLang="en-US" sz="2000" dirty="0"/>
            <a:t>曬傷</a:t>
          </a:r>
        </a:p>
      </dgm:t>
    </dgm:pt>
    <dgm:pt modelId="{88CAADE1-DD7B-4B79-A025-4E9151B3846C}" type="parTrans" cxnId="{62F6DE06-786A-4EF8-B84E-0A8380FF9E99}">
      <dgm:prSet/>
      <dgm:spPr/>
      <dgm:t>
        <a:bodyPr/>
        <a:lstStyle/>
        <a:p>
          <a:endParaRPr lang="zh-TW" altLang="en-US"/>
        </a:p>
      </dgm:t>
    </dgm:pt>
    <dgm:pt modelId="{DDB0B814-3B2D-47AD-8A29-4CD7EFFF1DAF}" type="sibTrans" cxnId="{62F6DE06-786A-4EF8-B84E-0A8380FF9E99}">
      <dgm:prSet/>
      <dgm:spPr/>
      <dgm:t>
        <a:bodyPr/>
        <a:lstStyle/>
        <a:p>
          <a:endParaRPr lang="zh-TW" altLang="en-US"/>
        </a:p>
      </dgm:t>
    </dgm:pt>
    <dgm:pt modelId="{FA14A9FB-BD18-4232-A01E-7BEF9A342D70}">
      <dgm:prSet phldrT="[文字]" custT="1"/>
      <dgm:spPr/>
      <dgm:t>
        <a:bodyPr/>
        <a:lstStyle/>
        <a:p>
          <a:r>
            <a:rPr lang="zh-TW" altLang="en-US" sz="2000" dirty="0"/>
            <a:t>脫水</a:t>
          </a:r>
        </a:p>
      </dgm:t>
    </dgm:pt>
    <dgm:pt modelId="{5CD46850-8A22-4D66-87B5-CB2ED6770ED2}" type="parTrans" cxnId="{238CA48D-ED1A-4A11-AA8B-5D5543F67BB3}">
      <dgm:prSet/>
      <dgm:spPr/>
      <dgm:t>
        <a:bodyPr/>
        <a:lstStyle/>
        <a:p>
          <a:endParaRPr lang="zh-TW" altLang="en-US"/>
        </a:p>
      </dgm:t>
    </dgm:pt>
    <dgm:pt modelId="{941D4DFC-502B-4731-8A82-AFEF81B0CEF8}" type="sibTrans" cxnId="{238CA48D-ED1A-4A11-AA8B-5D5543F67BB3}">
      <dgm:prSet/>
      <dgm:spPr/>
      <dgm:t>
        <a:bodyPr/>
        <a:lstStyle/>
        <a:p>
          <a:endParaRPr lang="zh-TW" altLang="en-US"/>
        </a:p>
      </dgm:t>
    </dgm:pt>
    <dgm:pt modelId="{55B1A792-B803-4494-BFC0-5A69F7C86307}">
      <dgm:prSet phldrT="[文字]" custT="1"/>
      <dgm:spPr/>
      <dgm:t>
        <a:bodyPr/>
        <a:lstStyle/>
        <a:p>
          <a:r>
            <a:rPr lang="zh-TW" altLang="en-US" sz="2800" b="1" dirty="0">
              <a:solidFill>
                <a:srgbClr val="92D050"/>
              </a:solidFill>
            </a:rPr>
            <a:t>層次穿衣</a:t>
          </a:r>
        </a:p>
      </dgm:t>
    </dgm:pt>
    <dgm:pt modelId="{E50A4356-65B5-41A2-BE11-A90CEA74C3D0}" type="parTrans" cxnId="{9B1D1486-848A-4606-9652-23EE3C66311A}">
      <dgm:prSet/>
      <dgm:spPr/>
      <dgm:t>
        <a:bodyPr/>
        <a:lstStyle/>
        <a:p>
          <a:endParaRPr lang="zh-TW" altLang="en-US"/>
        </a:p>
      </dgm:t>
    </dgm:pt>
    <dgm:pt modelId="{1210DD1D-0B44-40FC-9757-52DDE9C242CD}" type="sibTrans" cxnId="{9B1D1486-848A-4606-9652-23EE3C66311A}">
      <dgm:prSet/>
      <dgm:spPr/>
      <dgm:t>
        <a:bodyPr/>
        <a:lstStyle/>
        <a:p>
          <a:endParaRPr lang="zh-TW" altLang="en-US"/>
        </a:p>
      </dgm:t>
    </dgm:pt>
    <dgm:pt modelId="{C8EAE4BC-1387-4277-BE85-B5ED1B5F7932}">
      <dgm:prSet phldrT="[文字]" custT="1"/>
      <dgm:spPr/>
      <dgm:t>
        <a:bodyPr/>
        <a:lstStyle/>
        <a:p>
          <a:r>
            <a:rPr lang="zh-TW" altLang="en-US" sz="2000" dirty="0"/>
            <a:t>溫暖</a:t>
          </a:r>
        </a:p>
      </dgm:t>
    </dgm:pt>
    <dgm:pt modelId="{CEBF207C-2224-428C-93BC-4663CBE0922B}" type="parTrans" cxnId="{7BA55DE9-96CC-42B5-B348-E32F31946683}">
      <dgm:prSet/>
      <dgm:spPr/>
      <dgm:t>
        <a:bodyPr/>
        <a:lstStyle/>
        <a:p>
          <a:endParaRPr lang="zh-TW" altLang="en-US"/>
        </a:p>
      </dgm:t>
    </dgm:pt>
    <dgm:pt modelId="{6C625506-C0F3-411A-AC82-48D598948128}" type="sibTrans" cxnId="{7BA55DE9-96CC-42B5-B348-E32F31946683}">
      <dgm:prSet/>
      <dgm:spPr/>
      <dgm:t>
        <a:bodyPr/>
        <a:lstStyle/>
        <a:p>
          <a:endParaRPr lang="zh-TW" altLang="en-US"/>
        </a:p>
      </dgm:t>
    </dgm:pt>
    <dgm:pt modelId="{08EF719B-96F4-423B-8741-82BFD90453BD}">
      <dgm:prSet phldrT="[文字]" custT="1"/>
      <dgm:spPr/>
      <dgm:t>
        <a:bodyPr/>
        <a:lstStyle/>
        <a:p>
          <a:r>
            <a:rPr lang="zh-TW" altLang="en-US" sz="2000" dirty="0"/>
            <a:t>風寒效應</a:t>
          </a:r>
        </a:p>
      </dgm:t>
    </dgm:pt>
    <dgm:pt modelId="{45E7D998-F69D-4261-8B0E-E72EAE1F5060}" type="parTrans" cxnId="{33ECAFD1-0391-4986-8F20-FD46F4A1635D}">
      <dgm:prSet/>
      <dgm:spPr/>
      <dgm:t>
        <a:bodyPr/>
        <a:lstStyle/>
        <a:p>
          <a:endParaRPr lang="zh-TW" altLang="en-US"/>
        </a:p>
      </dgm:t>
    </dgm:pt>
    <dgm:pt modelId="{7FAD61D3-7B9D-485A-8601-8795409D613C}" type="sibTrans" cxnId="{33ECAFD1-0391-4986-8F20-FD46F4A1635D}">
      <dgm:prSet/>
      <dgm:spPr/>
      <dgm:t>
        <a:bodyPr/>
        <a:lstStyle/>
        <a:p>
          <a:endParaRPr lang="zh-TW" altLang="en-US"/>
        </a:p>
      </dgm:t>
    </dgm:pt>
    <dgm:pt modelId="{69A7385D-F296-4307-AD1F-A2C57F65EA28}">
      <dgm:prSet phldrT="[文字]" custT="1"/>
      <dgm:spPr/>
      <dgm:t>
        <a:bodyPr/>
        <a:lstStyle/>
        <a:p>
          <a:r>
            <a:rPr lang="zh-TW" altLang="en-US" sz="2000" dirty="0"/>
            <a:t>潮濕</a:t>
          </a:r>
        </a:p>
      </dgm:t>
    </dgm:pt>
    <dgm:pt modelId="{C4FC4E29-415F-4E4F-A82E-3F3EFF7A529F}" type="parTrans" cxnId="{7EECE2BD-C251-4AE8-A9B4-5F05A7192B3E}">
      <dgm:prSet/>
      <dgm:spPr/>
      <dgm:t>
        <a:bodyPr/>
        <a:lstStyle/>
        <a:p>
          <a:endParaRPr lang="zh-TW" altLang="en-US"/>
        </a:p>
      </dgm:t>
    </dgm:pt>
    <dgm:pt modelId="{BF37A6B6-2539-413E-AAAF-3BC2863B571A}" type="sibTrans" cxnId="{7EECE2BD-C251-4AE8-A9B4-5F05A7192B3E}">
      <dgm:prSet/>
      <dgm:spPr/>
      <dgm:t>
        <a:bodyPr/>
        <a:lstStyle/>
        <a:p>
          <a:endParaRPr lang="zh-TW" altLang="en-US"/>
        </a:p>
      </dgm:t>
    </dgm:pt>
    <dgm:pt modelId="{1B7C4173-3B2C-4162-AB36-3314799FE196}">
      <dgm:prSet phldrT="[文字]" custT="1"/>
      <dgm:spPr/>
      <dgm:t>
        <a:bodyPr/>
        <a:lstStyle/>
        <a:p>
          <a:r>
            <a:rPr lang="zh-TW" altLang="en-US" sz="2000" dirty="0"/>
            <a:t>乾燥</a:t>
          </a:r>
        </a:p>
      </dgm:t>
    </dgm:pt>
    <dgm:pt modelId="{3FE55D79-FE97-424A-BF35-414AA96BC0AE}" type="parTrans" cxnId="{1E559BA5-6804-4BEF-9CC8-751A5E2851E3}">
      <dgm:prSet/>
      <dgm:spPr/>
      <dgm:t>
        <a:bodyPr/>
        <a:lstStyle/>
        <a:p>
          <a:endParaRPr lang="zh-TW" altLang="en-US"/>
        </a:p>
      </dgm:t>
    </dgm:pt>
    <dgm:pt modelId="{2E4A4B84-8544-4FCF-B4D2-5802538ED7EB}" type="sibTrans" cxnId="{1E559BA5-6804-4BEF-9CC8-751A5E2851E3}">
      <dgm:prSet/>
      <dgm:spPr/>
      <dgm:t>
        <a:bodyPr/>
        <a:lstStyle/>
        <a:p>
          <a:endParaRPr lang="zh-TW" altLang="en-US"/>
        </a:p>
      </dgm:t>
    </dgm:pt>
    <dgm:pt modelId="{0FCC3B3C-146A-4DCB-A26F-A630E37BE3D0}">
      <dgm:prSet/>
      <dgm:spPr/>
      <dgm:t>
        <a:bodyPr/>
        <a:lstStyle/>
        <a:p>
          <a:endParaRPr lang="zh-TW" altLang="en-US"/>
        </a:p>
      </dgm:t>
    </dgm:pt>
    <dgm:pt modelId="{D8263F88-53B1-47C1-9ECA-DA13991EFA31}" type="parTrans" cxnId="{5F0D7300-9120-42A4-8EB8-64F95DB8952F}">
      <dgm:prSet/>
      <dgm:spPr/>
      <dgm:t>
        <a:bodyPr/>
        <a:lstStyle/>
        <a:p>
          <a:endParaRPr lang="zh-TW" altLang="en-US"/>
        </a:p>
      </dgm:t>
    </dgm:pt>
    <dgm:pt modelId="{48291549-4E6E-40D7-85E3-8D3A4AE0D6ED}" type="sibTrans" cxnId="{5F0D7300-9120-42A4-8EB8-64F95DB8952F}">
      <dgm:prSet/>
      <dgm:spPr/>
      <dgm:t>
        <a:bodyPr/>
        <a:lstStyle/>
        <a:p>
          <a:endParaRPr lang="zh-TW" altLang="en-US"/>
        </a:p>
      </dgm:t>
    </dgm:pt>
    <dgm:pt modelId="{518641CD-3962-4781-B201-5D588A0BEF24}" type="pres">
      <dgm:prSet presAssocID="{677DAE63-FF95-4995-B153-A4FEEAA37D51}" presName="Name0" presStyleCnt="0">
        <dgm:presLayoutVars>
          <dgm:chMax val="1"/>
          <dgm:chPref val="1"/>
          <dgm:dir/>
          <dgm:resizeHandles/>
        </dgm:presLayoutVars>
      </dgm:prSet>
      <dgm:spPr/>
    </dgm:pt>
    <dgm:pt modelId="{15F0710D-D0D1-4CD5-A1FF-4C4D5965AC60}" type="pres">
      <dgm:prSet presAssocID="{32BB1917-D797-4FF4-B6D3-73EAFE23C197}" presName="Parent" presStyleLbl="node1" presStyleIdx="0" presStyleCnt="2">
        <dgm:presLayoutVars>
          <dgm:chMax val="4"/>
          <dgm:chPref val="3"/>
        </dgm:presLayoutVars>
      </dgm:prSet>
      <dgm:spPr/>
    </dgm:pt>
    <dgm:pt modelId="{EF8FCE03-AA21-4B74-A5E8-286238B2513C}" type="pres">
      <dgm:prSet presAssocID="{FC4736C5-3A90-42BC-BE0A-1E1FF9D52305}" presName="Accent" presStyleLbl="node1" presStyleIdx="1" presStyleCnt="2"/>
      <dgm:spPr/>
    </dgm:pt>
    <dgm:pt modelId="{75BA298E-F9FA-4E84-ADB0-74A51894A501}" type="pres">
      <dgm:prSet presAssocID="{FC4736C5-3A90-42BC-BE0A-1E1FF9D52305}" presName="Image1" presStyleLbl="fgImgPlace1" presStyleIdx="0" presStyleCnt="2"/>
      <dgm:spPr/>
    </dgm:pt>
    <dgm:pt modelId="{DF84CC63-9040-463A-AE0A-B58AE691C47E}" type="pres">
      <dgm:prSet presAssocID="{FC4736C5-3A90-42BC-BE0A-1E1FF9D52305}" presName="Child1" presStyleLbl="revTx" presStyleIdx="0" presStyleCnt="2" custLinFactNeighborX="4546" custLinFactNeighborY="-66682">
        <dgm:presLayoutVars>
          <dgm:chMax val="0"/>
          <dgm:chPref val="0"/>
          <dgm:bulletEnabled val="1"/>
        </dgm:presLayoutVars>
      </dgm:prSet>
      <dgm:spPr/>
    </dgm:pt>
    <dgm:pt modelId="{0175518B-33D9-49B7-AEAD-8B2646AD7C78}" type="pres">
      <dgm:prSet presAssocID="{55B1A792-B803-4494-BFC0-5A69F7C86307}" presName="Image2" presStyleCnt="0"/>
      <dgm:spPr/>
    </dgm:pt>
    <dgm:pt modelId="{A1BB3B1D-B0DA-4BEC-89D4-AD295A39A106}" type="pres">
      <dgm:prSet presAssocID="{55B1A792-B803-4494-BFC0-5A69F7C86307}" presName="Image" presStyleLbl="fgImgPlace1" presStyleIdx="1" presStyleCnt="2"/>
      <dgm:spPr/>
    </dgm:pt>
    <dgm:pt modelId="{28BFC275-3F85-4047-B6B1-7D678D772137}" type="pres">
      <dgm:prSet presAssocID="{55B1A792-B803-4494-BFC0-5A69F7C86307}" presName="Child2" presStyleLbl="revTx" presStyleIdx="1" presStyleCnt="2" custLinFactNeighborX="4060" custLinFactNeighborY="-3369">
        <dgm:presLayoutVars>
          <dgm:chMax val="0"/>
          <dgm:chPref val="0"/>
          <dgm:bulletEnabled val="1"/>
        </dgm:presLayoutVars>
      </dgm:prSet>
      <dgm:spPr/>
    </dgm:pt>
  </dgm:ptLst>
  <dgm:cxnLst>
    <dgm:cxn modelId="{5F0D7300-9120-42A4-8EB8-64F95DB8952F}" srcId="{677DAE63-FF95-4995-B153-A4FEEAA37D51}" destId="{0FCC3B3C-146A-4DCB-A26F-A630E37BE3D0}" srcOrd="1" destOrd="0" parTransId="{D8263F88-53B1-47C1-9ECA-DA13991EFA31}" sibTransId="{48291549-4E6E-40D7-85E3-8D3A4AE0D6ED}"/>
    <dgm:cxn modelId="{62F6DE06-786A-4EF8-B84E-0A8380FF9E99}" srcId="{FC4736C5-3A90-42BC-BE0A-1E1FF9D52305}" destId="{47BF7CDE-A765-4756-9474-5649C6A78C60}" srcOrd="0" destOrd="0" parTransId="{88CAADE1-DD7B-4B79-A025-4E9151B3846C}" sibTransId="{DDB0B814-3B2D-47AD-8A29-4CD7EFFF1DAF}"/>
    <dgm:cxn modelId="{53B5E61D-E5A8-4AEC-9366-7BA631399E5B}" type="presOf" srcId="{FC4736C5-3A90-42BC-BE0A-1E1FF9D52305}" destId="{DF84CC63-9040-463A-AE0A-B58AE691C47E}" srcOrd="0" destOrd="0" presId="urn:microsoft.com/office/officeart/2011/layout/RadialPictureList"/>
    <dgm:cxn modelId="{8BFE6E20-3A48-4E82-A8F0-569B2110793A}" type="presOf" srcId="{1B7C4173-3B2C-4162-AB36-3314799FE196}" destId="{28BFC275-3F85-4047-B6B1-7D678D772137}" srcOrd="0" destOrd="2" presId="urn:microsoft.com/office/officeart/2011/layout/RadialPictureList"/>
    <dgm:cxn modelId="{1C108D32-1CAD-4401-A075-6C5226DCF50B}" type="presOf" srcId="{C8EAE4BC-1387-4277-BE85-B5ED1B5F7932}" destId="{28BFC275-3F85-4047-B6B1-7D678D772137}" srcOrd="0" destOrd="1" presId="urn:microsoft.com/office/officeart/2011/layout/RadialPictureList"/>
    <dgm:cxn modelId="{10604241-3F37-4402-A3C6-6DB502029149}" type="presOf" srcId="{08EF719B-96F4-423B-8741-82BFD90453BD}" destId="{DF84CC63-9040-463A-AE0A-B58AE691C47E}" srcOrd="0" destOrd="3" presId="urn:microsoft.com/office/officeart/2011/layout/RadialPictureList"/>
    <dgm:cxn modelId="{08EEFE6B-FAAE-4784-B11D-CA208BE922E4}" srcId="{677DAE63-FF95-4995-B153-A4FEEAA37D51}" destId="{32BB1917-D797-4FF4-B6D3-73EAFE23C197}" srcOrd="0" destOrd="0" parTransId="{D7CA9B51-2D2B-4AE3-9A0A-07060FB7F05F}" sibTransId="{92886E5F-33B1-440B-8D8F-C988D4CC70AF}"/>
    <dgm:cxn modelId="{D548096C-17DA-4AFF-A9B4-5000C505EC2D}" type="presOf" srcId="{677DAE63-FF95-4995-B153-A4FEEAA37D51}" destId="{518641CD-3962-4781-B201-5D588A0BEF24}" srcOrd="0" destOrd="0" presId="urn:microsoft.com/office/officeart/2011/layout/RadialPictureList"/>
    <dgm:cxn modelId="{323B5957-89EF-458A-AF40-8ED9ED6B8A19}" type="presOf" srcId="{FA14A9FB-BD18-4232-A01E-7BEF9A342D70}" destId="{DF84CC63-9040-463A-AE0A-B58AE691C47E}" srcOrd="0" destOrd="2" presId="urn:microsoft.com/office/officeart/2011/layout/RadialPictureList"/>
    <dgm:cxn modelId="{6A722785-2A81-4D98-95F2-64D5CA6F1011}" type="presOf" srcId="{47BF7CDE-A765-4756-9474-5649C6A78C60}" destId="{DF84CC63-9040-463A-AE0A-B58AE691C47E}" srcOrd="0" destOrd="1" presId="urn:microsoft.com/office/officeart/2011/layout/RadialPictureList"/>
    <dgm:cxn modelId="{9B1D1486-848A-4606-9652-23EE3C66311A}" srcId="{32BB1917-D797-4FF4-B6D3-73EAFE23C197}" destId="{55B1A792-B803-4494-BFC0-5A69F7C86307}" srcOrd="1" destOrd="0" parTransId="{E50A4356-65B5-41A2-BE11-A90CEA74C3D0}" sibTransId="{1210DD1D-0B44-40FC-9757-52DDE9C242CD}"/>
    <dgm:cxn modelId="{238CA48D-ED1A-4A11-AA8B-5D5543F67BB3}" srcId="{FC4736C5-3A90-42BC-BE0A-1E1FF9D52305}" destId="{FA14A9FB-BD18-4232-A01E-7BEF9A342D70}" srcOrd="1" destOrd="0" parTransId="{5CD46850-8A22-4D66-87B5-CB2ED6770ED2}" sibTransId="{941D4DFC-502B-4731-8A82-AFEF81B0CEF8}"/>
    <dgm:cxn modelId="{83DE459B-7A12-45A2-B176-EFF6CFC06E00}" type="presOf" srcId="{32BB1917-D797-4FF4-B6D3-73EAFE23C197}" destId="{15F0710D-D0D1-4CD5-A1FF-4C4D5965AC60}" srcOrd="0" destOrd="0" presId="urn:microsoft.com/office/officeart/2011/layout/RadialPictureList"/>
    <dgm:cxn modelId="{1E559BA5-6804-4BEF-9CC8-751A5E2851E3}" srcId="{55B1A792-B803-4494-BFC0-5A69F7C86307}" destId="{1B7C4173-3B2C-4162-AB36-3314799FE196}" srcOrd="1" destOrd="0" parTransId="{3FE55D79-FE97-424A-BF35-414AA96BC0AE}" sibTransId="{2E4A4B84-8544-4FCF-B4D2-5802538ED7EB}"/>
    <dgm:cxn modelId="{A34852B3-7FFA-4172-9D0D-B387E6031B34}" srcId="{32BB1917-D797-4FF4-B6D3-73EAFE23C197}" destId="{FC4736C5-3A90-42BC-BE0A-1E1FF9D52305}" srcOrd="0" destOrd="0" parTransId="{FD0BB52E-A62D-4B11-92ED-AECEBBDF87D5}" sibTransId="{80D61BAA-BDA7-435F-B92A-2C7033C488FC}"/>
    <dgm:cxn modelId="{7EECE2BD-C251-4AE8-A9B4-5F05A7192B3E}" srcId="{FC4736C5-3A90-42BC-BE0A-1E1FF9D52305}" destId="{69A7385D-F296-4307-AD1F-A2C57F65EA28}" srcOrd="3" destOrd="0" parTransId="{C4FC4E29-415F-4E4F-A82E-3F3EFF7A529F}" sibTransId="{BF37A6B6-2539-413E-AAAF-3BC2863B571A}"/>
    <dgm:cxn modelId="{33ECAFD1-0391-4986-8F20-FD46F4A1635D}" srcId="{FC4736C5-3A90-42BC-BE0A-1E1FF9D52305}" destId="{08EF719B-96F4-423B-8741-82BFD90453BD}" srcOrd="2" destOrd="0" parTransId="{45E7D998-F69D-4261-8B0E-E72EAE1F5060}" sibTransId="{7FAD61D3-7B9D-485A-8601-8795409D613C}"/>
    <dgm:cxn modelId="{4CFE47D2-5820-440F-BD15-ADBB9F85859A}" type="presOf" srcId="{69A7385D-F296-4307-AD1F-A2C57F65EA28}" destId="{DF84CC63-9040-463A-AE0A-B58AE691C47E}" srcOrd="0" destOrd="4" presId="urn:microsoft.com/office/officeart/2011/layout/RadialPictureList"/>
    <dgm:cxn modelId="{81B965E0-7297-454C-800B-B8EFD84B3D57}" type="presOf" srcId="{55B1A792-B803-4494-BFC0-5A69F7C86307}" destId="{28BFC275-3F85-4047-B6B1-7D678D772137}" srcOrd="0" destOrd="0" presId="urn:microsoft.com/office/officeart/2011/layout/RadialPictureList"/>
    <dgm:cxn modelId="{7BA55DE9-96CC-42B5-B348-E32F31946683}" srcId="{55B1A792-B803-4494-BFC0-5A69F7C86307}" destId="{C8EAE4BC-1387-4277-BE85-B5ED1B5F7932}" srcOrd="0" destOrd="0" parTransId="{CEBF207C-2224-428C-93BC-4663CBE0922B}" sibTransId="{6C625506-C0F3-411A-AC82-48D598948128}"/>
    <dgm:cxn modelId="{3E087BF0-3739-4A39-8A64-60D755A50E2C}" type="presParOf" srcId="{518641CD-3962-4781-B201-5D588A0BEF24}" destId="{15F0710D-D0D1-4CD5-A1FF-4C4D5965AC60}" srcOrd="0" destOrd="0" presId="urn:microsoft.com/office/officeart/2011/layout/RadialPictureList"/>
    <dgm:cxn modelId="{57C3AACC-B416-4C6A-A7C0-D7485ECBFFB6}" type="presParOf" srcId="{518641CD-3962-4781-B201-5D588A0BEF24}" destId="{EF8FCE03-AA21-4B74-A5E8-286238B2513C}" srcOrd="1" destOrd="0" presId="urn:microsoft.com/office/officeart/2011/layout/RadialPictureList"/>
    <dgm:cxn modelId="{CDD11377-49D7-4ED6-B428-EBF1D757F5DD}" type="presParOf" srcId="{518641CD-3962-4781-B201-5D588A0BEF24}" destId="{75BA298E-F9FA-4E84-ADB0-74A51894A501}" srcOrd="2" destOrd="0" presId="urn:microsoft.com/office/officeart/2011/layout/RadialPictureList"/>
    <dgm:cxn modelId="{6C8AE8A0-AA44-4552-892C-42B65518413F}" type="presParOf" srcId="{518641CD-3962-4781-B201-5D588A0BEF24}" destId="{DF84CC63-9040-463A-AE0A-B58AE691C47E}" srcOrd="3" destOrd="0" presId="urn:microsoft.com/office/officeart/2011/layout/RadialPictureList"/>
    <dgm:cxn modelId="{D8BD2D5F-7ACA-4AA8-AE86-BDDE0642C15D}" type="presParOf" srcId="{518641CD-3962-4781-B201-5D588A0BEF24}" destId="{0175518B-33D9-49B7-AEAD-8B2646AD7C78}" srcOrd="4" destOrd="0" presId="urn:microsoft.com/office/officeart/2011/layout/RadialPictureList"/>
    <dgm:cxn modelId="{122ABBFB-A6AC-43E4-A7A8-754D13AE8A1D}" type="presParOf" srcId="{0175518B-33D9-49B7-AEAD-8B2646AD7C78}" destId="{A1BB3B1D-B0DA-4BEC-89D4-AD295A39A106}" srcOrd="0" destOrd="0" presId="urn:microsoft.com/office/officeart/2011/layout/RadialPictureList"/>
    <dgm:cxn modelId="{1E230A1E-7BC4-4D0A-B4DF-6327F5B4BEC1}" type="presParOf" srcId="{518641CD-3962-4781-B201-5D588A0BEF24}" destId="{28BFC275-3F85-4047-B6B1-7D678D772137}" srcOrd="5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659482-55CC-EA43-B98A-5288F67EF416}">
      <dsp:nvSpPr>
        <dsp:cNvPr id="0" name=""/>
        <dsp:cNvSpPr/>
      </dsp:nvSpPr>
      <dsp:spPr>
        <a:xfrm>
          <a:off x="3745" y="809133"/>
          <a:ext cx="2180332" cy="872133"/>
        </a:xfrm>
        <a:prstGeom prst="chevron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019" tIns="49340" rIns="49340" bIns="4934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700" kern="1200" dirty="0"/>
            <a:t>經驗</a:t>
          </a:r>
        </a:p>
      </dsp:txBody>
      <dsp:txXfrm>
        <a:off x="439812" y="809133"/>
        <a:ext cx="1308199" cy="872133"/>
      </dsp:txXfrm>
    </dsp:sp>
    <dsp:sp modelId="{2B947D93-2EAB-5249-9245-003D87BD5786}">
      <dsp:nvSpPr>
        <dsp:cNvPr id="0" name=""/>
        <dsp:cNvSpPr/>
      </dsp:nvSpPr>
      <dsp:spPr>
        <a:xfrm>
          <a:off x="1966044" y="809133"/>
          <a:ext cx="2180332" cy="872133"/>
        </a:xfrm>
        <a:prstGeom prst="chevron">
          <a:avLst/>
        </a:prstGeom>
        <a:solidFill>
          <a:schemeClr val="accent6">
            <a:shade val="80000"/>
            <a:hueOff val="-54272"/>
            <a:satOff val="-308"/>
            <a:lumOff val="7888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019" tIns="49340" rIns="49340" bIns="4934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700" kern="1200" dirty="0"/>
            <a:t>觀察</a:t>
          </a:r>
        </a:p>
      </dsp:txBody>
      <dsp:txXfrm>
        <a:off x="2402111" y="809133"/>
        <a:ext cx="1308199" cy="872133"/>
      </dsp:txXfrm>
    </dsp:sp>
    <dsp:sp modelId="{80DFAF57-5006-2944-A3A2-FEF45E29ED01}">
      <dsp:nvSpPr>
        <dsp:cNvPr id="0" name=""/>
        <dsp:cNvSpPr/>
      </dsp:nvSpPr>
      <dsp:spPr>
        <a:xfrm>
          <a:off x="3928344" y="809133"/>
          <a:ext cx="2180332" cy="872133"/>
        </a:xfrm>
        <a:prstGeom prst="chevron">
          <a:avLst/>
        </a:prstGeom>
        <a:solidFill>
          <a:schemeClr val="accent6">
            <a:shade val="80000"/>
            <a:hueOff val="-108544"/>
            <a:satOff val="-615"/>
            <a:lumOff val="1577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019" tIns="49340" rIns="49340" bIns="4934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700" kern="1200" dirty="0"/>
            <a:t>思考</a:t>
          </a:r>
        </a:p>
      </dsp:txBody>
      <dsp:txXfrm>
        <a:off x="4364411" y="809133"/>
        <a:ext cx="1308199" cy="872133"/>
      </dsp:txXfrm>
    </dsp:sp>
    <dsp:sp modelId="{8F8B6BD3-5C12-074B-8B88-1DBD54D347A7}">
      <dsp:nvSpPr>
        <dsp:cNvPr id="0" name=""/>
        <dsp:cNvSpPr/>
      </dsp:nvSpPr>
      <dsp:spPr>
        <a:xfrm>
          <a:off x="5890643" y="809133"/>
          <a:ext cx="2180332" cy="872133"/>
        </a:xfrm>
        <a:prstGeom prst="chevron">
          <a:avLst/>
        </a:prstGeom>
        <a:solidFill>
          <a:schemeClr val="accent6">
            <a:shade val="80000"/>
            <a:hueOff val="-162816"/>
            <a:satOff val="-923"/>
            <a:lumOff val="23664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019" tIns="49340" rIns="49340" bIns="4934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700" kern="1200" dirty="0"/>
            <a:t>執行</a:t>
          </a:r>
        </a:p>
      </dsp:txBody>
      <dsp:txXfrm>
        <a:off x="6326710" y="809133"/>
        <a:ext cx="1308199" cy="8721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F0710D-D0D1-4CD5-A1FF-4C4D5965AC60}">
      <dsp:nvSpPr>
        <dsp:cNvPr id="0" name=""/>
        <dsp:cNvSpPr/>
      </dsp:nvSpPr>
      <dsp:spPr>
        <a:xfrm>
          <a:off x="1802287" y="1284139"/>
          <a:ext cx="2309571" cy="230960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kern="1200" dirty="0"/>
            <a:t>風、雨寒、熱 </a:t>
          </a:r>
        </a:p>
      </dsp:txBody>
      <dsp:txXfrm>
        <a:off x="2140516" y="1622373"/>
        <a:ext cx="1633113" cy="1633139"/>
      </dsp:txXfrm>
    </dsp:sp>
    <dsp:sp modelId="{EF8FCE03-AA21-4B74-A5E8-286238B2513C}">
      <dsp:nvSpPr>
        <dsp:cNvPr id="0" name=""/>
        <dsp:cNvSpPr/>
      </dsp:nvSpPr>
      <dsp:spPr>
        <a:xfrm>
          <a:off x="611309" y="0"/>
          <a:ext cx="4655334" cy="4853135"/>
        </a:xfrm>
        <a:prstGeom prst="blockArc">
          <a:avLst>
            <a:gd name="adj1" fmla="val 17747832"/>
            <a:gd name="adj2" fmla="val 3872736"/>
            <a:gd name="adj3" fmla="val 558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BA298E-F9FA-4E84-ADB0-74A51894A501}">
      <dsp:nvSpPr>
        <dsp:cNvPr id="0" name=""/>
        <dsp:cNvSpPr/>
      </dsp:nvSpPr>
      <dsp:spPr>
        <a:xfrm>
          <a:off x="4318285" y="769222"/>
          <a:ext cx="1237222" cy="1237549"/>
        </a:xfrm>
        <a:prstGeom prst="ellipse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84CC63-9040-463A-AE0A-B58AE691C47E}">
      <dsp:nvSpPr>
        <dsp:cNvPr id="0" name=""/>
        <dsp:cNvSpPr/>
      </dsp:nvSpPr>
      <dsp:spPr>
        <a:xfrm>
          <a:off x="5732668" y="0"/>
          <a:ext cx="1656108" cy="11977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zh-TW" altLang="en-US" sz="2400" b="1" kern="1200" dirty="0">
              <a:solidFill>
                <a:srgbClr val="FF0000"/>
              </a:solidFill>
            </a:rPr>
            <a:t>衣服不合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kern="1200" dirty="0"/>
            <a:t>曬傷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kern="1200" dirty="0"/>
            <a:t>脫水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kern="1200" dirty="0"/>
            <a:t>風寒效應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kern="1200" dirty="0"/>
            <a:t>潮濕</a:t>
          </a:r>
        </a:p>
      </dsp:txBody>
      <dsp:txXfrm>
        <a:off x="5732668" y="0"/>
        <a:ext cx="1656108" cy="1197753"/>
      </dsp:txXfrm>
    </dsp:sp>
    <dsp:sp modelId="{A1BB3B1D-B0DA-4BEC-89D4-AD295A39A106}">
      <dsp:nvSpPr>
        <dsp:cNvPr id="0" name=""/>
        <dsp:cNvSpPr/>
      </dsp:nvSpPr>
      <dsp:spPr>
        <a:xfrm>
          <a:off x="4318285" y="2729403"/>
          <a:ext cx="1237222" cy="1237549"/>
        </a:xfrm>
        <a:prstGeom prst="ellipse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BFC275-3F85-4047-B6B1-7D678D772137}">
      <dsp:nvSpPr>
        <dsp:cNvPr id="0" name=""/>
        <dsp:cNvSpPr/>
      </dsp:nvSpPr>
      <dsp:spPr>
        <a:xfrm>
          <a:off x="5724619" y="2705066"/>
          <a:ext cx="1656108" cy="11977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zh-TW" altLang="en-US" sz="2800" b="1" kern="1200" dirty="0">
              <a:solidFill>
                <a:srgbClr val="92D050"/>
              </a:solidFill>
            </a:rPr>
            <a:t>層次穿衣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kern="1200" dirty="0"/>
            <a:t>溫暖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kern="1200" dirty="0"/>
            <a:t>乾燥</a:t>
          </a:r>
        </a:p>
      </dsp:txBody>
      <dsp:txXfrm>
        <a:off x="5724619" y="2705066"/>
        <a:ext cx="1656108" cy="11977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放射狀圖片清單"/>
  <dgm:desc val="用來顯示與中心概念之間的關係。階層 1 圖形包含文字，而所有階層 2 圖形則包含有對應文字的圖片。上限為 4 個階層 2 的圖片。未使用的圖片不會出現，但只要切換版面配置，仍然可以使用。最適合用在少量階層 2 文字的情況。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32B3A-618D-4191-920E-CC2B83275531}" type="datetimeFigureOut">
              <a:rPr lang="zh-TW" altLang="en-US" smtClean="0"/>
              <a:t>2022/8/31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887F3C-6FC1-473D-8C49-A6B5B717B6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0730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3072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>
              <a:uFillTx/>
            </a:endParaRPr>
          </a:p>
        </p:txBody>
      </p:sp>
      <p:sp>
        <p:nvSpPr>
          <p:cNvPr id="3072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uFillTx/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>
                <a:uFillTx/>
              </a:defRPr>
            </a:pPr>
            <a:fld id="{61D1A60B-553D-409C-9037-312E8DB8F12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>
                  <a:uFillTx/>
                </a:defRPr>
              </a:pPr>
              <a:t>4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66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A80BDA81-07ED-4A4B-81B7-AACFC6C814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56FB7305-0E29-3F4C-83B8-EBC7FC5BC94E}" type="slidenum">
              <a:rPr lang="en-US" altLang="zh-TW"/>
              <a:pPr eaLnBrk="1" hangingPunct="1"/>
              <a:t>16</a:t>
            </a:fld>
            <a:endParaRPr lang="en-US" altLang="zh-TW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DDB8690F-76F5-504B-82A9-B00D90CA95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9991CC2C-06A1-1E44-B1E4-E34F67C20A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000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32675330-1E15-754C-8C9E-3D14899557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DF265757-3DB3-A243-AFA8-61A4ECC6B8EE}" type="slidenum">
              <a:rPr lang="en-US" altLang="zh-TW"/>
              <a:pPr eaLnBrk="1" hangingPunct="1"/>
              <a:t>21</a:t>
            </a:fld>
            <a:endParaRPr lang="en-US" altLang="zh-TW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FE906152-BA99-214D-BDAD-CF5EE3557B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9687DBF5-6200-794D-9D26-F297DE2750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76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1FCB4D58-33CC-5C41-9D4A-4D99459B4C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9640E147-7FA0-4746-98B3-EFA6281175E2}" type="slidenum">
              <a:rPr lang="en-US" altLang="zh-TW"/>
              <a:pPr eaLnBrk="1" hangingPunct="1"/>
              <a:t>22</a:t>
            </a:fld>
            <a:endParaRPr lang="en-US" altLang="zh-TW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0C3C775B-E801-024B-8B82-AAD1D92B2A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C6CBD7DE-9B1D-814B-A369-2082A02D26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369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99861-CDEC-497C-8F35-C81DCF88D40D}" type="slidenum">
              <a:rPr lang="zh-TW" altLang="en-US" smtClean="0"/>
              <a:pPr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3729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99861-CDEC-497C-8F35-C81DCF88D40D}" type="slidenum">
              <a:rPr lang="zh-TW" altLang="en-US" smtClean="0"/>
              <a:pPr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6287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322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200957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395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385890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518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0" y="1087202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7384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1086912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023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10566400" cy="4114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2B181-025C-45A3-892F-F9FFD9A2332A}" type="datetimeFigureOut">
              <a:rPr lang="zh-TW" altLang="en-US"/>
              <a:pPr>
                <a:defRPr/>
              </a:pPr>
              <a:t>2022/8/31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E7C8C-2B84-4CBC-8A61-894EBDAAD9E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03735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4115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928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8697" y="1081927"/>
            <a:ext cx="8911687" cy="128089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4984" y="2362817"/>
            <a:ext cx="8915400" cy="377762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0" y="108192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294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3488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6035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6255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5830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6975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6843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8/31/2022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9750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7252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6354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558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節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125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35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7825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2078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4944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5925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10566400" cy="4114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2B181-025C-45A3-892F-F9FFD9A2332A}" type="datetimeFigureOut">
              <a:rPr lang="zh-TW" altLang="en-US"/>
              <a:pPr>
                <a:defRPr/>
              </a:pPr>
              <a:t>2022/8/31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E7C8C-2B84-4CBC-8A61-894EBDAAD9E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3982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0" y="1078441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426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0" y="1108708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226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0" y="10699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945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0" y="1053041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92574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0" y="1071948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937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579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7FC8ADD6-BEF9-E643-9828-72D440CC7154}"/>
              </a:ext>
            </a:extLst>
          </p:cNvPr>
          <p:cNvSpPr/>
          <p:nvPr/>
        </p:nvSpPr>
        <p:spPr>
          <a:xfrm>
            <a:off x="182880" y="1049500"/>
            <a:ext cx="12009120" cy="4998524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0234836E-802F-B84F-86DE-A9104D946B6C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0734" y="4855484"/>
            <a:ext cx="3019959" cy="2053719"/>
          </a:xfrm>
          <a:prstGeom prst="rect">
            <a:avLst/>
          </a:prstGeom>
          <a:ln>
            <a:noFill/>
          </a:ln>
          <a:effectLst>
            <a:softEdge rad="203200"/>
          </a:effectLst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2BEAA73D-E009-3A4D-BC9F-2A275884EA9F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096" y="12104"/>
            <a:ext cx="936812" cy="9368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1" name="文字方塊 40">
            <a:extLst>
              <a:ext uri="{FF2B5EF4-FFF2-40B4-BE49-F238E27FC236}">
                <a16:creationId xmlns:a16="http://schemas.microsoft.com/office/drawing/2014/main" id="{D9F7A95F-A7A9-A649-8DA2-9ECC7F4FCE31}"/>
              </a:ext>
            </a:extLst>
          </p:cNvPr>
          <p:cNvSpPr txBox="1"/>
          <p:nvPr/>
        </p:nvSpPr>
        <p:spPr>
          <a:xfrm>
            <a:off x="1162048" y="587622"/>
            <a:ext cx="331853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kumimoji="1" lang="en-US" altLang="zh-TW" dirty="0" err="1">
                <a:latin typeface="Bradley Hand" pitchFamily="2" charset="0"/>
              </a:rPr>
              <a:t>Guang</a:t>
            </a:r>
            <a:r>
              <a:rPr kumimoji="1" lang="en-US" altLang="zh-TW" dirty="0">
                <a:latin typeface="Bradley Hand" pitchFamily="2" charset="0"/>
              </a:rPr>
              <a:t> Wu Junior High School</a:t>
            </a:r>
            <a:endParaRPr kumimoji="1" lang="zh-TW" altLang="en-US" dirty="0">
              <a:latin typeface="Bradley Hand" pitchFamily="2" charset="0"/>
            </a:endParaRPr>
          </a:p>
        </p:txBody>
      </p:sp>
      <p:sp>
        <p:nvSpPr>
          <p:cNvPr id="44" name="五邊形 43">
            <a:extLst>
              <a:ext uri="{FF2B5EF4-FFF2-40B4-BE49-F238E27FC236}">
                <a16:creationId xmlns:a16="http://schemas.microsoft.com/office/drawing/2014/main" id="{CD76EF6E-928A-4348-9F21-C91097526985}"/>
              </a:ext>
            </a:extLst>
          </p:cNvPr>
          <p:cNvSpPr/>
          <p:nvPr/>
        </p:nvSpPr>
        <p:spPr>
          <a:xfrm>
            <a:off x="182880" y="991012"/>
            <a:ext cx="5258696" cy="60446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60784" y="1184237"/>
            <a:ext cx="8911687" cy="9426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9966" y="2207293"/>
            <a:ext cx="8922310" cy="3675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pic>
        <p:nvPicPr>
          <p:cNvPr id="36" name="圖片 35">
            <a:extLst>
              <a:ext uri="{FF2B5EF4-FFF2-40B4-BE49-F238E27FC236}">
                <a16:creationId xmlns:a16="http://schemas.microsoft.com/office/drawing/2014/main" id="{5683B7E0-2E1E-2843-B72B-C54003E5B445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794" y="15197"/>
            <a:ext cx="3365395" cy="59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11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8/31/2022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9924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3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diagramLayout" Target="../diagrams/layout2.xml"/><Relationship Id="rId7" Type="http://schemas.openxmlformats.org/officeDocument/2006/relationships/image" Target="../media/image39.wm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6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7.jpe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0129"/>
            <a:ext cx="12192000" cy="9144000"/>
          </a:xfrm>
          <a:prstGeom prst="rect">
            <a:avLst/>
          </a:prstGeom>
        </p:spPr>
      </p:pic>
      <p:sp>
        <p:nvSpPr>
          <p:cNvPr id="5" name="標題 4">
            <a:extLst>
              <a:ext uri="{FF2B5EF4-FFF2-40B4-BE49-F238E27FC236}">
                <a16:creationId xmlns:a16="http://schemas.microsoft.com/office/drawing/2014/main" id="{40091FF4-86C4-FD4D-A2B2-C1CA80ACAD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7670" y="1547777"/>
            <a:ext cx="11333285" cy="911071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勇氣，讓我們一起帶領孩子邁向未來！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86D4112D-00AF-0B46-BBE4-D7A70BC3FF0C}"/>
              </a:ext>
            </a:extLst>
          </p:cNvPr>
          <p:cNvSpPr txBox="1">
            <a:spLocks/>
          </p:cNvSpPr>
          <p:nvPr/>
        </p:nvSpPr>
        <p:spPr>
          <a:xfrm>
            <a:off x="4932365" y="1965226"/>
            <a:ext cx="5068886" cy="22627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zh-TW" altLang="en-US" sz="2300" dirty="0">
              <a:solidFill>
                <a:srgbClr val="FF0000"/>
              </a:solidFill>
            </a:endParaRP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8B9CFCB4-B353-0E4B-8CFF-18A57DCEC333}"/>
              </a:ext>
            </a:extLst>
          </p:cNvPr>
          <p:cNvSpPr txBox="1">
            <a:spLocks/>
          </p:cNvSpPr>
          <p:nvPr/>
        </p:nvSpPr>
        <p:spPr>
          <a:xfrm>
            <a:off x="3554221" y="468375"/>
            <a:ext cx="5361040" cy="99231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kumimoji="1" lang="zh-TW" altLang="en-US" sz="66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山是一所學校</a:t>
            </a:r>
          </a:p>
        </p:txBody>
      </p:sp>
      <p:sp>
        <p:nvSpPr>
          <p:cNvPr id="9" name="副標題 2">
            <a:extLst>
              <a:ext uri="{FF2B5EF4-FFF2-40B4-BE49-F238E27FC236}">
                <a16:creationId xmlns:a16="http://schemas.microsoft.com/office/drawing/2014/main" id="{89B36544-CD81-B14F-A3D4-8702C11F97E7}"/>
              </a:ext>
            </a:extLst>
          </p:cNvPr>
          <p:cNvSpPr txBox="1">
            <a:spLocks/>
          </p:cNvSpPr>
          <p:nvPr/>
        </p:nvSpPr>
        <p:spPr>
          <a:xfrm>
            <a:off x="87504" y="6333079"/>
            <a:ext cx="7953410" cy="7885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zh-TW" altLang="en-US" b="1" dirty="0">
                <a:solidFill>
                  <a:schemeClr val="bg1"/>
                </a:solidFill>
                <a:latin typeface="Kaiti TC" panose="02010600040101010101" pitchFamily="2" charset="-120"/>
                <a:ea typeface="Kaiti TC" panose="02010600040101010101" pitchFamily="2" charset="-120"/>
              </a:rPr>
              <a:t>新竹市光武國中 魏子超 </a:t>
            </a:r>
            <a:r>
              <a:rPr kumimoji="1" lang="en-US" altLang="zh-TW" b="1" dirty="0">
                <a:solidFill>
                  <a:schemeClr val="bg1"/>
                </a:solidFill>
                <a:latin typeface="Kaiti TC" panose="02010600040101010101" pitchFamily="2" charset="-120"/>
                <a:ea typeface="Kaiti TC" panose="02010600040101010101" pitchFamily="2" charset="-120"/>
              </a:rPr>
              <a:t>2022/8/31</a:t>
            </a:r>
            <a:r>
              <a:rPr kumimoji="1" lang="zh-TW" altLang="en-US" b="1" dirty="0">
                <a:solidFill>
                  <a:schemeClr val="bg1"/>
                </a:solidFill>
                <a:latin typeface="Kaiti TC" panose="02010600040101010101" pitchFamily="2" charset="-120"/>
                <a:ea typeface="Kaiti TC" panose="02010600040101010101" pitchFamily="2" charset="-120"/>
              </a:rPr>
              <a:t> 合歡山課程線上說明會</a:t>
            </a:r>
          </a:p>
        </p:txBody>
      </p:sp>
    </p:spTree>
    <p:extLst>
      <p:ext uri="{BB962C8B-B14F-4D97-AF65-F5344CB8AC3E}">
        <p14:creationId xmlns:p14="http://schemas.microsoft.com/office/powerpoint/2010/main" val="973869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86AC0CC-4BFB-4A4E-8C8B-4D855E5AE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8B3FDFD-A317-9644-9437-443CB082553E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4045" y="1072401"/>
            <a:ext cx="11844130" cy="56793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32579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Rot="1" noChangeArrowheads="1"/>
          </p:cNvSpPr>
          <p:nvPr/>
        </p:nvSpPr>
        <p:spPr>
          <a:xfrm>
            <a:off x="489420" y="3856554"/>
            <a:ext cx="3939140" cy="76923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Aft>
                <a:spcPct val="0"/>
              </a:spcAft>
              <a:buClr>
                <a:srgbClr val="CC8E60"/>
              </a:buClr>
              <a:defRPr/>
            </a:pPr>
            <a:r>
              <a:rPr lang="zh-TW" altLang="en-US" sz="1800" dirty="0">
                <a:solidFill>
                  <a:srgbClr val="0000FF"/>
                </a:solidFill>
              </a:rPr>
              <a:t>帶領高關孩子到泰崗溪親近大自然</a:t>
            </a:r>
          </a:p>
        </p:txBody>
      </p:sp>
      <p:pic>
        <p:nvPicPr>
          <p:cNvPr id="10" name="Picture 4" descr="F1050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140" y="1284587"/>
            <a:ext cx="3705459" cy="248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Rot="1" noChangeArrowheads="1"/>
          </p:cNvSpPr>
          <p:nvPr/>
        </p:nvSpPr>
        <p:spPr>
          <a:xfrm>
            <a:off x="4697913" y="3765832"/>
            <a:ext cx="3304315" cy="54512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Aft>
                <a:spcPct val="0"/>
              </a:spcAft>
              <a:buClr>
                <a:srgbClr val="CC8E60"/>
              </a:buClr>
              <a:defRPr/>
            </a:pPr>
            <a:r>
              <a:rPr lang="zh-TW" altLang="en-US" sz="2000" dirty="0">
                <a:solidFill>
                  <a:srgbClr val="0000FF"/>
                </a:solidFill>
              </a:rPr>
              <a:t>高關學生助教特訓</a:t>
            </a:r>
          </a:p>
        </p:txBody>
      </p:sp>
      <p:pic>
        <p:nvPicPr>
          <p:cNvPr id="8" name="Picture 4" descr="CIMG129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5952" y="1297920"/>
            <a:ext cx="3304316" cy="2477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F10600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2475" y="1284587"/>
            <a:ext cx="3720935" cy="2491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 txBox="1">
            <a:spLocks noRot="1" noChangeArrowheads="1"/>
          </p:cNvSpPr>
          <p:nvPr/>
        </p:nvSpPr>
        <p:spPr>
          <a:xfrm>
            <a:off x="8320784" y="3765831"/>
            <a:ext cx="3304315" cy="54512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Aft>
                <a:spcPct val="0"/>
              </a:spcAft>
              <a:buClr>
                <a:srgbClr val="CC8E60"/>
              </a:buClr>
              <a:defRPr/>
            </a:pPr>
            <a:r>
              <a:rPr lang="zh-TW" altLang="en-US" sz="2000" dirty="0">
                <a:solidFill>
                  <a:srgbClr val="0000FF"/>
                </a:solidFill>
              </a:rPr>
              <a:t>解開學習自然科學的密碼</a:t>
            </a:r>
          </a:p>
        </p:txBody>
      </p:sp>
      <p:pic>
        <p:nvPicPr>
          <p:cNvPr id="17" name="Picture 2" descr="C:\LMC\100合歡山\1001028第二三梯次\合歡北峰全景4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7883" y="4340587"/>
            <a:ext cx="7204729" cy="204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980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81BD5AB-ADE0-5640-A7F5-DAF2BBBAB2F4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64984" y="1119686"/>
            <a:ext cx="7756094" cy="50207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82964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45715"/>
            <a:ext cx="12192000" cy="9144001"/>
          </a:xfr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0B69D4BC-EDFE-5441-A036-7729F65C0A6A}"/>
              </a:ext>
            </a:extLst>
          </p:cNvPr>
          <p:cNvSpPr txBox="1"/>
          <p:nvPr/>
        </p:nvSpPr>
        <p:spPr>
          <a:xfrm>
            <a:off x="263917" y="0"/>
            <a:ext cx="3698448" cy="76944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altLang="zh-TW" sz="4400" dirty="0">
                <a:solidFill>
                  <a:srgbClr val="FFFF00"/>
                </a:solidFill>
                <a:latin typeface="Heiti SC Medium" pitchFamily="2" charset="-128"/>
                <a:ea typeface="Heiti SC Medium" pitchFamily="2" charset="-128"/>
              </a:rPr>
              <a:t>2017</a:t>
            </a:r>
            <a:r>
              <a:rPr lang="zh-TW" altLang="en-US" sz="4400" dirty="0">
                <a:solidFill>
                  <a:srgbClr val="FFFF00"/>
                </a:solidFill>
                <a:latin typeface="Heiti SC Medium" pitchFamily="2" charset="-128"/>
                <a:ea typeface="Heiti SC Medium" pitchFamily="2" charset="-128"/>
              </a:rPr>
              <a:t>瑞士</a:t>
            </a:r>
            <a:r>
              <a:rPr lang="zh-CN" altLang="en-US" sz="4400" dirty="0">
                <a:solidFill>
                  <a:srgbClr val="FFFF00"/>
                </a:solidFill>
                <a:latin typeface="Heiti SC Medium" pitchFamily="2" charset="-128"/>
                <a:ea typeface="Heiti SC Medium" pitchFamily="2" charset="-128"/>
              </a:rPr>
              <a:t>遠征</a:t>
            </a:r>
            <a:endParaRPr kumimoji="1" lang="zh-TW" altLang="en-US" sz="4400" dirty="0">
              <a:solidFill>
                <a:srgbClr val="FFFF00"/>
              </a:solidFill>
              <a:latin typeface="Heiti SC Medium" pitchFamily="2" charset="-128"/>
              <a:ea typeface="Heiti SC Medium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21425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直線接點 53"/>
          <p:cNvCxnSpPr>
            <a:endCxn id="24" idx="2"/>
          </p:cNvCxnSpPr>
          <p:nvPr/>
        </p:nvCxnSpPr>
        <p:spPr>
          <a:xfrm>
            <a:off x="5010151" y="1976439"/>
            <a:ext cx="9525" cy="4689475"/>
          </a:xfrm>
          <a:prstGeom prst="line">
            <a:avLst/>
          </a:prstGeom>
          <a:ln w="28575">
            <a:solidFill>
              <a:srgbClr val="0089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接點 51"/>
          <p:cNvCxnSpPr>
            <a:endCxn id="19" idx="2"/>
          </p:cNvCxnSpPr>
          <p:nvPr/>
        </p:nvCxnSpPr>
        <p:spPr>
          <a:xfrm>
            <a:off x="2778125" y="2008189"/>
            <a:ext cx="0" cy="2852737"/>
          </a:xfrm>
          <a:prstGeom prst="line">
            <a:avLst/>
          </a:prstGeom>
          <a:ln w="28575">
            <a:solidFill>
              <a:srgbClr val="0089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接點 50"/>
          <p:cNvCxnSpPr/>
          <p:nvPr/>
        </p:nvCxnSpPr>
        <p:spPr>
          <a:xfrm flipH="1">
            <a:off x="7185025" y="1978026"/>
            <a:ext cx="0" cy="2284413"/>
          </a:xfrm>
          <a:prstGeom prst="line">
            <a:avLst/>
          </a:prstGeom>
          <a:ln w="28575">
            <a:solidFill>
              <a:srgbClr val="0089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接點 47"/>
          <p:cNvCxnSpPr>
            <a:stCxn id="7" idx="0"/>
            <a:endCxn id="10" idx="2"/>
          </p:cNvCxnSpPr>
          <p:nvPr/>
        </p:nvCxnSpPr>
        <p:spPr>
          <a:xfrm flipH="1">
            <a:off x="9334500" y="1982789"/>
            <a:ext cx="0" cy="2282825"/>
          </a:xfrm>
          <a:prstGeom prst="line">
            <a:avLst/>
          </a:prstGeom>
          <a:ln w="28575">
            <a:solidFill>
              <a:srgbClr val="0089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五邊形 2"/>
          <p:cNvSpPr/>
          <p:nvPr/>
        </p:nvSpPr>
        <p:spPr>
          <a:xfrm>
            <a:off x="1697038" y="1068389"/>
            <a:ext cx="2311400" cy="720725"/>
          </a:xfrm>
          <a:prstGeom prst="homePlate">
            <a:avLst>
              <a:gd name="adj" fmla="val 32478"/>
            </a:avLst>
          </a:prstGeom>
          <a:solidFill>
            <a:srgbClr val="0089BE"/>
          </a:solidFill>
          <a:ln w="28575">
            <a:solidFill>
              <a:schemeClr val="tx2">
                <a:lumMod val="20000"/>
                <a:lumOff val="8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b="1" dirty="0">
                <a:solidFill>
                  <a:srgbClr val="FFF6C7"/>
                </a:solidFill>
                <a:latin typeface="標楷體" pitchFamily="65" charset="-120"/>
                <a:ea typeface="標楷體" pitchFamily="65" charset="-120"/>
              </a:rPr>
              <a:t>課程籌備階段</a:t>
            </a:r>
          </a:p>
        </p:txBody>
      </p:sp>
      <p:sp>
        <p:nvSpPr>
          <p:cNvPr id="4" name="＞形箭號 3"/>
          <p:cNvSpPr/>
          <p:nvPr/>
        </p:nvSpPr>
        <p:spPr>
          <a:xfrm>
            <a:off x="3830638" y="1069976"/>
            <a:ext cx="2368550" cy="720725"/>
          </a:xfrm>
          <a:prstGeom prst="chevron">
            <a:avLst>
              <a:gd name="adj" fmla="val 31447"/>
            </a:avLst>
          </a:prstGeom>
          <a:solidFill>
            <a:srgbClr val="0089BE"/>
          </a:solidFill>
          <a:ln w="28575">
            <a:solidFill>
              <a:schemeClr val="tx2">
                <a:lumMod val="20000"/>
                <a:lumOff val="8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b="1" dirty="0">
                <a:solidFill>
                  <a:srgbClr val="FFF6C7"/>
                </a:solidFill>
                <a:latin typeface="標楷體" pitchFamily="65" charset="-120"/>
                <a:ea typeface="標楷體" pitchFamily="65" charset="-120"/>
              </a:rPr>
              <a:t>先期課程階段</a:t>
            </a:r>
          </a:p>
        </p:txBody>
      </p:sp>
      <p:sp>
        <p:nvSpPr>
          <p:cNvPr id="5" name="＞形箭號 4"/>
          <p:cNvSpPr/>
          <p:nvPr/>
        </p:nvSpPr>
        <p:spPr>
          <a:xfrm>
            <a:off x="6026150" y="1071564"/>
            <a:ext cx="2370138" cy="720725"/>
          </a:xfrm>
          <a:prstGeom prst="chevron">
            <a:avLst>
              <a:gd name="adj" fmla="val 31447"/>
            </a:avLst>
          </a:prstGeom>
          <a:solidFill>
            <a:srgbClr val="0089BE"/>
          </a:solidFill>
          <a:ln w="28575">
            <a:solidFill>
              <a:schemeClr val="tx2">
                <a:lumMod val="20000"/>
                <a:lumOff val="8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b="1" dirty="0">
                <a:solidFill>
                  <a:srgbClr val="FFF6C7"/>
                </a:solidFill>
                <a:latin typeface="標楷體" pitchFamily="65" charset="-120"/>
                <a:ea typeface="標楷體" pitchFamily="65" charset="-120"/>
              </a:rPr>
              <a:t>戶外課程階段</a:t>
            </a:r>
          </a:p>
        </p:txBody>
      </p:sp>
      <p:sp>
        <p:nvSpPr>
          <p:cNvPr id="6" name="＞形箭號 5"/>
          <p:cNvSpPr/>
          <p:nvPr/>
        </p:nvSpPr>
        <p:spPr>
          <a:xfrm>
            <a:off x="8218488" y="1068389"/>
            <a:ext cx="2368550" cy="720725"/>
          </a:xfrm>
          <a:prstGeom prst="chevron">
            <a:avLst>
              <a:gd name="adj" fmla="val 31447"/>
            </a:avLst>
          </a:prstGeom>
          <a:solidFill>
            <a:srgbClr val="0089BE"/>
          </a:solidFill>
          <a:ln w="28575">
            <a:solidFill>
              <a:schemeClr val="tx2">
                <a:lumMod val="20000"/>
                <a:lumOff val="8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b="1" dirty="0">
                <a:solidFill>
                  <a:srgbClr val="FFF6C7"/>
                </a:solidFill>
                <a:latin typeface="標楷體" pitchFamily="65" charset="-120"/>
                <a:ea typeface="標楷體" pitchFamily="65" charset="-120"/>
              </a:rPr>
              <a:t>課程反思階段</a:t>
            </a:r>
          </a:p>
        </p:txBody>
      </p:sp>
      <p:sp>
        <p:nvSpPr>
          <p:cNvPr id="7" name="矩形 6"/>
          <p:cNvSpPr/>
          <p:nvPr/>
        </p:nvSpPr>
        <p:spPr>
          <a:xfrm>
            <a:off x="8396289" y="1982789"/>
            <a:ext cx="1876425" cy="473075"/>
          </a:xfrm>
          <a:prstGeom prst="rect">
            <a:avLst/>
          </a:prstGeom>
          <a:solidFill>
            <a:srgbClr val="FFF6C7"/>
          </a:solidFill>
          <a:ln>
            <a:solidFill>
              <a:srgbClr val="0089B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>
                <a:solidFill>
                  <a:srgbClr val="0089BE"/>
                </a:solidFill>
                <a:latin typeface="標楷體" pitchFamily="65" charset="-120"/>
                <a:ea typeface="標楷體" pitchFamily="65" charset="-120"/>
              </a:rPr>
              <a:t>幹部工作心得</a:t>
            </a:r>
          </a:p>
        </p:txBody>
      </p:sp>
      <p:sp>
        <p:nvSpPr>
          <p:cNvPr id="8" name="矩形 7"/>
          <p:cNvSpPr/>
          <p:nvPr/>
        </p:nvSpPr>
        <p:spPr>
          <a:xfrm>
            <a:off x="8402639" y="2584451"/>
            <a:ext cx="1876425" cy="473075"/>
          </a:xfrm>
          <a:prstGeom prst="rect">
            <a:avLst/>
          </a:prstGeom>
          <a:solidFill>
            <a:srgbClr val="FFF6C7"/>
          </a:solidFill>
          <a:ln>
            <a:solidFill>
              <a:srgbClr val="0089B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>
                <a:solidFill>
                  <a:srgbClr val="0089BE"/>
                </a:solidFill>
                <a:latin typeface="標楷體" pitchFamily="65" charset="-120"/>
                <a:ea typeface="標楷體" pitchFamily="65" charset="-120"/>
              </a:rPr>
              <a:t>學員心得分享</a:t>
            </a:r>
          </a:p>
        </p:txBody>
      </p:sp>
      <p:sp>
        <p:nvSpPr>
          <p:cNvPr id="9" name="矩形 8"/>
          <p:cNvSpPr/>
          <p:nvPr/>
        </p:nvSpPr>
        <p:spPr>
          <a:xfrm>
            <a:off x="8401051" y="3182939"/>
            <a:ext cx="1876425" cy="473075"/>
          </a:xfrm>
          <a:prstGeom prst="rect">
            <a:avLst/>
          </a:prstGeom>
          <a:solidFill>
            <a:srgbClr val="FFF6C7"/>
          </a:solidFill>
          <a:ln>
            <a:solidFill>
              <a:srgbClr val="0089B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>
                <a:solidFill>
                  <a:srgbClr val="0089BE"/>
                </a:solidFill>
                <a:latin typeface="標楷體" pitchFamily="65" charset="-120"/>
                <a:ea typeface="標楷體" pitchFamily="65" charset="-120"/>
              </a:rPr>
              <a:t>課程檢討</a:t>
            </a:r>
          </a:p>
        </p:txBody>
      </p:sp>
      <p:sp>
        <p:nvSpPr>
          <p:cNvPr id="10" name="矩形 9"/>
          <p:cNvSpPr/>
          <p:nvPr/>
        </p:nvSpPr>
        <p:spPr>
          <a:xfrm>
            <a:off x="8396289" y="3792539"/>
            <a:ext cx="1876425" cy="473075"/>
          </a:xfrm>
          <a:prstGeom prst="rect">
            <a:avLst/>
          </a:prstGeom>
          <a:solidFill>
            <a:srgbClr val="FFF6C7"/>
          </a:solidFill>
          <a:ln>
            <a:solidFill>
              <a:srgbClr val="0089B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>
                <a:solidFill>
                  <a:srgbClr val="0089BE"/>
                </a:solidFill>
                <a:latin typeface="標楷體" pitchFamily="65" charset="-120"/>
                <a:ea typeface="標楷體" pitchFamily="65" charset="-120"/>
              </a:rPr>
              <a:t>舉辦米粉會</a:t>
            </a:r>
          </a:p>
        </p:txBody>
      </p:sp>
      <p:sp>
        <p:nvSpPr>
          <p:cNvPr id="11" name="矩形 10"/>
          <p:cNvSpPr/>
          <p:nvPr/>
        </p:nvSpPr>
        <p:spPr>
          <a:xfrm>
            <a:off x="6246813" y="1982789"/>
            <a:ext cx="1878012" cy="473075"/>
          </a:xfrm>
          <a:prstGeom prst="rect">
            <a:avLst/>
          </a:prstGeom>
          <a:solidFill>
            <a:srgbClr val="FFF6C7"/>
          </a:solidFill>
          <a:ln>
            <a:solidFill>
              <a:srgbClr val="0089B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>
                <a:solidFill>
                  <a:srgbClr val="0089BE"/>
                </a:solidFill>
                <a:latin typeface="標楷體" pitchFamily="65" charset="-120"/>
                <a:ea typeface="標楷體" pitchFamily="65" charset="-120"/>
              </a:rPr>
              <a:t>認識生態環境</a:t>
            </a:r>
          </a:p>
        </p:txBody>
      </p:sp>
      <p:sp>
        <p:nvSpPr>
          <p:cNvPr id="12" name="矩形 11"/>
          <p:cNvSpPr/>
          <p:nvPr/>
        </p:nvSpPr>
        <p:spPr>
          <a:xfrm>
            <a:off x="6254751" y="2584451"/>
            <a:ext cx="1876425" cy="473075"/>
          </a:xfrm>
          <a:prstGeom prst="rect">
            <a:avLst/>
          </a:prstGeom>
          <a:solidFill>
            <a:srgbClr val="FFF6C7"/>
          </a:solidFill>
          <a:ln>
            <a:solidFill>
              <a:srgbClr val="0089B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>
                <a:solidFill>
                  <a:srgbClr val="0089BE"/>
                </a:solidFill>
                <a:latin typeface="標楷體" pitchFamily="65" charset="-120"/>
                <a:ea typeface="標楷體" pitchFamily="65" charset="-120"/>
              </a:rPr>
              <a:t>服務學習</a:t>
            </a:r>
          </a:p>
        </p:txBody>
      </p:sp>
      <p:sp>
        <p:nvSpPr>
          <p:cNvPr id="13" name="矩形 12"/>
          <p:cNvSpPr/>
          <p:nvPr/>
        </p:nvSpPr>
        <p:spPr>
          <a:xfrm>
            <a:off x="6253164" y="3182939"/>
            <a:ext cx="1876425" cy="473075"/>
          </a:xfrm>
          <a:prstGeom prst="rect">
            <a:avLst/>
          </a:prstGeom>
          <a:solidFill>
            <a:srgbClr val="FFF6C7"/>
          </a:solidFill>
          <a:ln>
            <a:solidFill>
              <a:srgbClr val="0089B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>
                <a:solidFill>
                  <a:srgbClr val="0089BE"/>
                </a:solidFill>
                <a:latin typeface="標楷體" pitchFamily="65" charset="-120"/>
                <a:ea typeface="標楷體" pitchFamily="65" charset="-120"/>
              </a:rPr>
              <a:t>合作學習</a:t>
            </a:r>
          </a:p>
        </p:txBody>
      </p:sp>
      <p:sp>
        <p:nvSpPr>
          <p:cNvPr id="14" name="矩形 13"/>
          <p:cNvSpPr/>
          <p:nvPr/>
        </p:nvSpPr>
        <p:spPr>
          <a:xfrm>
            <a:off x="6246814" y="3792539"/>
            <a:ext cx="1876425" cy="473075"/>
          </a:xfrm>
          <a:prstGeom prst="rect">
            <a:avLst/>
          </a:prstGeom>
          <a:solidFill>
            <a:srgbClr val="FFF6C7"/>
          </a:solidFill>
          <a:ln>
            <a:solidFill>
              <a:srgbClr val="0089B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>
                <a:solidFill>
                  <a:srgbClr val="0089BE"/>
                </a:solidFill>
                <a:latin typeface="標楷體" pitchFamily="65" charset="-120"/>
                <a:ea typeface="標楷體" pitchFamily="65" charset="-120"/>
              </a:rPr>
              <a:t>體驗學習</a:t>
            </a:r>
          </a:p>
        </p:txBody>
      </p:sp>
      <p:sp>
        <p:nvSpPr>
          <p:cNvPr id="15" name="矩形 14"/>
          <p:cNvSpPr/>
          <p:nvPr/>
        </p:nvSpPr>
        <p:spPr>
          <a:xfrm>
            <a:off x="1847851" y="1982789"/>
            <a:ext cx="1876425" cy="473075"/>
          </a:xfrm>
          <a:prstGeom prst="rect">
            <a:avLst/>
          </a:prstGeom>
          <a:solidFill>
            <a:srgbClr val="FFF6C7"/>
          </a:solidFill>
          <a:ln>
            <a:solidFill>
              <a:srgbClr val="0089B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>
                <a:solidFill>
                  <a:srgbClr val="0089BE"/>
                </a:solidFill>
                <a:latin typeface="標楷體" pitchFamily="65" charset="-120"/>
                <a:ea typeface="標楷體" pitchFamily="65" charset="-120"/>
              </a:rPr>
              <a:t>建立工作團隊</a:t>
            </a:r>
          </a:p>
        </p:txBody>
      </p:sp>
      <p:sp>
        <p:nvSpPr>
          <p:cNvPr id="16" name="矩形 15"/>
          <p:cNvSpPr/>
          <p:nvPr/>
        </p:nvSpPr>
        <p:spPr>
          <a:xfrm>
            <a:off x="1843089" y="2584451"/>
            <a:ext cx="1876425" cy="473075"/>
          </a:xfrm>
          <a:prstGeom prst="rect">
            <a:avLst/>
          </a:prstGeom>
          <a:solidFill>
            <a:srgbClr val="FFF6C7"/>
          </a:solidFill>
          <a:ln>
            <a:solidFill>
              <a:srgbClr val="0089B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>
                <a:solidFill>
                  <a:srgbClr val="0089BE"/>
                </a:solidFill>
                <a:latin typeface="標楷體" pitchFamily="65" charset="-120"/>
                <a:ea typeface="標楷體" pitchFamily="65" charset="-120"/>
              </a:rPr>
              <a:t>課程行事曆</a:t>
            </a:r>
          </a:p>
        </p:txBody>
      </p:sp>
      <p:sp>
        <p:nvSpPr>
          <p:cNvPr id="17" name="矩形 16"/>
          <p:cNvSpPr/>
          <p:nvPr/>
        </p:nvSpPr>
        <p:spPr>
          <a:xfrm>
            <a:off x="1847851" y="3182939"/>
            <a:ext cx="1876425" cy="473075"/>
          </a:xfrm>
          <a:prstGeom prst="rect">
            <a:avLst/>
          </a:prstGeom>
          <a:solidFill>
            <a:srgbClr val="FFF6C7"/>
          </a:solidFill>
          <a:ln>
            <a:solidFill>
              <a:srgbClr val="0089B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>
                <a:solidFill>
                  <a:srgbClr val="0089BE"/>
                </a:solidFill>
                <a:latin typeface="標楷體" pitchFamily="65" charset="-120"/>
                <a:ea typeface="標楷體" pitchFamily="65" charset="-120"/>
              </a:rPr>
              <a:t>規劃課表</a:t>
            </a:r>
          </a:p>
        </p:txBody>
      </p:sp>
      <p:sp>
        <p:nvSpPr>
          <p:cNvPr id="18" name="矩形 17"/>
          <p:cNvSpPr/>
          <p:nvPr/>
        </p:nvSpPr>
        <p:spPr>
          <a:xfrm>
            <a:off x="1847851" y="3792539"/>
            <a:ext cx="1876425" cy="473075"/>
          </a:xfrm>
          <a:prstGeom prst="rect">
            <a:avLst/>
          </a:prstGeom>
          <a:solidFill>
            <a:srgbClr val="FFF6C7"/>
          </a:solidFill>
          <a:ln>
            <a:solidFill>
              <a:srgbClr val="0089B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>
                <a:solidFill>
                  <a:srgbClr val="0089BE"/>
                </a:solidFill>
                <a:latin typeface="標楷體" pitchFamily="65" charset="-120"/>
                <a:ea typeface="標楷體" pitchFamily="65" charset="-120"/>
              </a:rPr>
              <a:t>撰寫計畫書</a:t>
            </a:r>
          </a:p>
        </p:txBody>
      </p:sp>
      <p:sp>
        <p:nvSpPr>
          <p:cNvPr id="19" name="矩形 18"/>
          <p:cNvSpPr/>
          <p:nvPr/>
        </p:nvSpPr>
        <p:spPr>
          <a:xfrm>
            <a:off x="1839914" y="4387851"/>
            <a:ext cx="1876425" cy="473075"/>
          </a:xfrm>
          <a:prstGeom prst="rect">
            <a:avLst/>
          </a:prstGeom>
          <a:solidFill>
            <a:srgbClr val="FFF6C7"/>
          </a:solidFill>
          <a:ln>
            <a:solidFill>
              <a:srgbClr val="0089B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>
                <a:solidFill>
                  <a:srgbClr val="0089BE"/>
                </a:solidFill>
                <a:latin typeface="標楷體" pitchFamily="65" charset="-120"/>
                <a:ea typeface="標楷體" pitchFamily="65" charset="-120"/>
              </a:rPr>
              <a:t>報名作業</a:t>
            </a:r>
          </a:p>
        </p:txBody>
      </p:sp>
      <p:sp>
        <p:nvSpPr>
          <p:cNvPr id="20" name="矩形 19"/>
          <p:cNvSpPr/>
          <p:nvPr/>
        </p:nvSpPr>
        <p:spPr>
          <a:xfrm>
            <a:off x="4076701" y="3787776"/>
            <a:ext cx="1876425" cy="473075"/>
          </a:xfrm>
          <a:prstGeom prst="rect">
            <a:avLst/>
          </a:prstGeom>
          <a:solidFill>
            <a:srgbClr val="FFF6C7"/>
          </a:solidFill>
          <a:ln>
            <a:solidFill>
              <a:srgbClr val="0089B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>
                <a:solidFill>
                  <a:srgbClr val="0089BE"/>
                </a:solidFill>
                <a:latin typeface="標楷體" pitchFamily="65" charset="-120"/>
                <a:ea typeface="標楷體" pitchFamily="65" charset="-120"/>
              </a:rPr>
              <a:t>先備課程</a:t>
            </a:r>
          </a:p>
        </p:txBody>
      </p:sp>
      <p:sp>
        <p:nvSpPr>
          <p:cNvPr id="21" name="矩形 20"/>
          <p:cNvSpPr/>
          <p:nvPr/>
        </p:nvSpPr>
        <p:spPr>
          <a:xfrm>
            <a:off x="4071939" y="4389439"/>
            <a:ext cx="1876425" cy="473075"/>
          </a:xfrm>
          <a:prstGeom prst="rect">
            <a:avLst/>
          </a:prstGeom>
          <a:solidFill>
            <a:srgbClr val="FFF6C7"/>
          </a:solidFill>
          <a:ln>
            <a:solidFill>
              <a:srgbClr val="0089B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>
                <a:solidFill>
                  <a:srgbClr val="0089BE"/>
                </a:solidFill>
                <a:latin typeface="標楷體" pitchFamily="65" charset="-120"/>
                <a:ea typeface="標楷體" pitchFamily="65" charset="-120"/>
              </a:rPr>
              <a:t>服務課程</a:t>
            </a:r>
          </a:p>
        </p:txBody>
      </p:sp>
      <p:sp>
        <p:nvSpPr>
          <p:cNvPr id="22" name="矩形 21"/>
          <p:cNvSpPr/>
          <p:nvPr/>
        </p:nvSpPr>
        <p:spPr>
          <a:xfrm>
            <a:off x="4083051" y="4987926"/>
            <a:ext cx="1876425" cy="473075"/>
          </a:xfrm>
          <a:prstGeom prst="rect">
            <a:avLst/>
          </a:prstGeom>
          <a:solidFill>
            <a:srgbClr val="FFF6C7"/>
          </a:solidFill>
          <a:ln>
            <a:solidFill>
              <a:srgbClr val="0089B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>
                <a:solidFill>
                  <a:srgbClr val="0089BE"/>
                </a:solidFill>
                <a:latin typeface="標楷體" pitchFamily="65" charset="-120"/>
                <a:ea typeface="標楷體" pitchFamily="65" charset="-120"/>
              </a:rPr>
              <a:t>創意課程</a:t>
            </a:r>
          </a:p>
        </p:txBody>
      </p:sp>
      <p:sp>
        <p:nvSpPr>
          <p:cNvPr id="23" name="矩形 22"/>
          <p:cNvSpPr/>
          <p:nvPr/>
        </p:nvSpPr>
        <p:spPr>
          <a:xfrm>
            <a:off x="4076701" y="5597526"/>
            <a:ext cx="1876425" cy="473075"/>
          </a:xfrm>
          <a:prstGeom prst="rect">
            <a:avLst/>
          </a:prstGeom>
          <a:solidFill>
            <a:srgbClr val="FFF6C7"/>
          </a:solidFill>
          <a:ln>
            <a:solidFill>
              <a:srgbClr val="0089B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>
                <a:solidFill>
                  <a:srgbClr val="0089BE"/>
                </a:solidFill>
                <a:latin typeface="標楷體" pitchFamily="65" charset="-120"/>
                <a:ea typeface="標楷體" pitchFamily="65" charset="-120"/>
              </a:rPr>
              <a:t>頂點課程</a:t>
            </a:r>
          </a:p>
        </p:txBody>
      </p:sp>
      <p:sp>
        <p:nvSpPr>
          <p:cNvPr id="24" name="矩形 23"/>
          <p:cNvSpPr/>
          <p:nvPr/>
        </p:nvSpPr>
        <p:spPr>
          <a:xfrm>
            <a:off x="4081464" y="6192839"/>
            <a:ext cx="1876425" cy="473075"/>
          </a:xfrm>
          <a:prstGeom prst="rect">
            <a:avLst/>
          </a:prstGeom>
          <a:solidFill>
            <a:srgbClr val="FFF6C7"/>
          </a:solidFill>
          <a:ln>
            <a:solidFill>
              <a:srgbClr val="0089B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>
                <a:solidFill>
                  <a:srgbClr val="0089BE"/>
                </a:solidFill>
                <a:latin typeface="標楷體" pitchFamily="65" charset="-120"/>
                <a:ea typeface="標楷體" pitchFamily="65" charset="-120"/>
              </a:rPr>
              <a:t>慶典課程</a:t>
            </a:r>
          </a:p>
        </p:txBody>
      </p:sp>
      <p:sp>
        <p:nvSpPr>
          <p:cNvPr id="25" name="矩形 24"/>
          <p:cNvSpPr/>
          <p:nvPr/>
        </p:nvSpPr>
        <p:spPr>
          <a:xfrm>
            <a:off x="4083051" y="1978026"/>
            <a:ext cx="1876425" cy="473075"/>
          </a:xfrm>
          <a:prstGeom prst="rect">
            <a:avLst/>
          </a:prstGeom>
          <a:solidFill>
            <a:srgbClr val="FFF6C7"/>
          </a:solidFill>
          <a:ln>
            <a:solidFill>
              <a:srgbClr val="0089B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>
                <a:solidFill>
                  <a:srgbClr val="0089BE"/>
                </a:solidFill>
                <a:latin typeface="標楷體" pitchFamily="65" charset="-120"/>
                <a:ea typeface="標楷體" pitchFamily="65" charset="-120"/>
              </a:rPr>
              <a:t>行政後勤作業</a:t>
            </a:r>
          </a:p>
        </p:txBody>
      </p:sp>
      <p:sp>
        <p:nvSpPr>
          <p:cNvPr id="26" name="矩形 25"/>
          <p:cNvSpPr/>
          <p:nvPr/>
        </p:nvSpPr>
        <p:spPr>
          <a:xfrm>
            <a:off x="4076701" y="2587626"/>
            <a:ext cx="1876425" cy="473075"/>
          </a:xfrm>
          <a:prstGeom prst="rect">
            <a:avLst/>
          </a:prstGeom>
          <a:solidFill>
            <a:srgbClr val="FFF6C7"/>
          </a:solidFill>
          <a:ln>
            <a:solidFill>
              <a:srgbClr val="0089B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>
                <a:solidFill>
                  <a:srgbClr val="0089BE"/>
                </a:solidFill>
                <a:latin typeface="標楷體" pitchFamily="65" charset="-120"/>
                <a:ea typeface="標楷體" pitchFamily="65" charset="-120"/>
              </a:rPr>
              <a:t>組織學生幹部</a:t>
            </a:r>
          </a:p>
        </p:txBody>
      </p:sp>
      <p:sp>
        <p:nvSpPr>
          <p:cNvPr id="27" name="矩形 26"/>
          <p:cNvSpPr/>
          <p:nvPr/>
        </p:nvSpPr>
        <p:spPr>
          <a:xfrm>
            <a:off x="4081464" y="3182939"/>
            <a:ext cx="1876425" cy="473075"/>
          </a:xfrm>
          <a:prstGeom prst="rect">
            <a:avLst/>
          </a:prstGeom>
          <a:solidFill>
            <a:srgbClr val="FFF6C7"/>
          </a:solidFill>
          <a:ln>
            <a:solidFill>
              <a:srgbClr val="0089B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>
                <a:solidFill>
                  <a:srgbClr val="0089BE"/>
                </a:solidFill>
                <a:latin typeface="標楷體" pitchFamily="65" charset="-120"/>
                <a:ea typeface="標楷體" pitchFamily="65" charset="-120"/>
              </a:rPr>
              <a:t>學生幹部訓練</a:t>
            </a:r>
          </a:p>
        </p:txBody>
      </p:sp>
      <p:sp>
        <p:nvSpPr>
          <p:cNvPr id="2" name="框架 1">
            <a:extLst>
              <a:ext uri="{FF2B5EF4-FFF2-40B4-BE49-F238E27FC236}">
                <a16:creationId xmlns:a16="http://schemas.microsoft.com/office/drawing/2014/main" id="{9FA7AB02-1725-2649-A354-788B49A5532B}"/>
              </a:ext>
            </a:extLst>
          </p:cNvPr>
          <p:cNvSpPr/>
          <p:nvPr/>
        </p:nvSpPr>
        <p:spPr>
          <a:xfrm>
            <a:off x="1563757" y="4260852"/>
            <a:ext cx="2444681" cy="725488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2E9AD756-3C2E-9245-B83B-65AE67EF26A3}"/>
              </a:ext>
            </a:extLst>
          </p:cNvPr>
          <p:cNvSpPr/>
          <p:nvPr/>
        </p:nvSpPr>
        <p:spPr>
          <a:xfrm>
            <a:off x="1445869" y="5049839"/>
            <a:ext cx="26645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9/7</a:t>
            </a:r>
            <a:r>
              <a:rPr lang="zh-TW" alt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截止</a:t>
            </a:r>
          </a:p>
        </p:txBody>
      </p:sp>
      <p:sp>
        <p:nvSpPr>
          <p:cNvPr id="35" name="文字方塊 1">
            <a:extLst>
              <a:ext uri="{FF2B5EF4-FFF2-40B4-BE49-F238E27FC236}">
                <a16:creationId xmlns:a16="http://schemas.microsoft.com/office/drawing/2014/main" id="{77C476A8-3ED0-B646-BCB0-B6D2CAE2F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1860" y="51396"/>
            <a:ext cx="295465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5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課程規劃</a:t>
            </a:r>
            <a:endParaRPr lang="zh-TW" altLang="en-US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63593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>
            <a:extLst>
              <a:ext uri="{FF2B5EF4-FFF2-40B4-BE49-F238E27FC236}">
                <a16:creationId xmlns:a16="http://schemas.microsoft.com/office/drawing/2014/main" id="{BC8CC43D-C010-0A4E-B662-1E0062F8BE1F}"/>
              </a:ext>
            </a:extLst>
          </p:cNvPr>
          <p:cNvSpPr/>
          <p:nvPr/>
        </p:nvSpPr>
        <p:spPr>
          <a:xfrm>
            <a:off x="1702645" y="2996952"/>
            <a:ext cx="1645165" cy="864096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1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光武教學</a:t>
            </a:r>
            <a:br>
              <a:rPr lang="en-US" altLang="zh-TW" sz="21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1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與行政系統</a:t>
            </a:r>
          </a:p>
        </p:txBody>
      </p:sp>
      <p:sp>
        <p:nvSpPr>
          <p:cNvPr id="4" name="圓角矩形 3">
            <a:extLst>
              <a:ext uri="{FF2B5EF4-FFF2-40B4-BE49-F238E27FC236}">
                <a16:creationId xmlns:a16="http://schemas.microsoft.com/office/drawing/2014/main" id="{C63B05E4-19BF-4944-B7D5-EA91666BF1B9}"/>
              </a:ext>
            </a:extLst>
          </p:cNvPr>
          <p:cNvSpPr/>
          <p:nvPr/>
        </p:nvSpPr>
        <p:spPr>
          <a:xfrm>
            <a:off x="4431346" y="1606422"/>
            <a:ext cx="3312368" cy="1008112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3200"/>
              </a:lnSpc>
              <a:defRPr/>
            </a:pPr>
            <a:r>
              <a:rPr lang="zh-TW" altLang="en-US" sz="2400" b="1" dirty="0">
                <a:solidFill>
                  <a:srgbClr val="FFF6C7"/>
                </a:solidFill>
                <a:latin typeface="標楷體" pitchFamily="65" charset="-120"/>
                <a:ea typeface="標楷體" pitchFamily="65" charset="-120"/>
              </a:rPr>
              <a:t>合歡山探索課程</a:t>
            </a:r>
            <a:endParaRPr lang="en-US" altLang="zh-TW" sz="2400" b="1" dirty="0">
              <a:solidFill>
                <a:srgbClr val="FFF6C7"/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lnSpc>
                <a:spcPts val="3200"/>
              </a:lnSpc>
              <a:defRPr/>
            </a:pPr>
            <a:r>
              <a:rPr lang="zh-TW" altLang="en-US" sz="2400" b="1" dirty="0">
                <a:solidFill>
                  <a:srgbClr val="FFF6C7"/>
                </a:solidFill>
                <a:latin typeface="標楷體" pitchFamily="65" charset="-120"/>
                <a:ea typeface="標楷體" pitchFamily="65" charset="-120"/>
              </a:rPr>
              <a:t>工作團隊</a:t>
            </a:r>
          </a:p>
        </p:txBody>
      </p:sp>
      <p:sp>
        <p:nvSpPr>
          <p:cNvPr id="5" name="圓角矩形 4">
            <a:extLst>
              <a:ext uri="{FF2B5EF4-FFF2-40B4-BE49-F238E27FC236}">
                <a16:creationId xmlns:a16="http://schemas.microsoft.com/office/drawing/2014/main" id="{45F02C59-1F4B-194F-A38F-FC6AE4D4484F}"/>
              </a:ext>
            </a:extLst>
          </p:cNvPr>
          <p:cNvSpPr/>
          <p:nvPr/>
        </p:nvSpPr>
        <p:spPr>
          <a:xfrm>
            <a:off x="3490970" y="2996952"/>
            <a:ext cx="1645165" cy="864096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1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學生幹部</a:t>
            </a:r>
          </a:p>
        </p:txBody>
      </p:sp>
      <p:sp>
        <p:nvSpPr>
          <p:cNvPr id="6" name="圓角矩形 5">
            <a:extLst>
              <a:ext uri="{FF2B5EF4-FFF2-40B4-BE49-F238E27FC236}">
                <a16:creationId xmlns:a16="http://schemas.microsoft.com/office/drawing/2014/main" id="{09265366-D077-764A-862F-6D96A9AA46B7}"/>
              </a:ext>
            </a:extLst>
          </p:cNvPr>
          <p:cNvSpPr/>
          <p:nvPr/>
        </p:nvSpPr>
        <p:spPr>
          <a:xfrm>
            <a:off x="7045237" y="2990402"/>
            <a:ext cx="1645165" cy="864096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1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外部資源</a:t>
            </a:r>
          </a:p>
        </p:txBody>
      </p:sp>
      <p:sp>
        <p:nvSpPr>
          <p:cNvPr id="7" name="圓角矩形 6">
            <a:extLst>
              <a:ext uri="{FF2B5EF4-FFF2-40B4-BE49-F238E27FC236}">
                <a16:creationId xmlns:a16="http://schemas.microsoft.com/office/drawing/2014/main" id="{21BAB7AF-F85B-514E-AE00-0AF592EA0717}"/>
              </a:ext>
            </a:extLst>
          </p:cNvPr>
          <p:cNvSpPr/>
          <p:nvPr/>
        </p:nvSpPr>
        <p:spPr>
          <a:xfrm>
            <a:off x="8831437" y="2990402"/>
            <a:ext cx="1645165" cy="864096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1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光武</a:t>
            </a:r>
            <a:br>
              <a:rPr lang="en-US" altLang="zh-TW" sz="21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1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家長後援會</a:t>
            </a:r>
          </a:p>
        </p:txBody>
      </p:sp>
      <p:sp>
        <p:nvSpPr>
          <p:cNvPr id="8" name="圓角矩形 7">
            <a:extLst>
              <a:ext uri="{FF2B5EF4-FFF2-40B4-BE49-F238E27FC236}">
                <a16:creationId xmlns:a16="http://schemas.microsoft.com/office/drawing/2014/main" id="{01592BD6-5EB1-5545-91A6-A0608B71E6EE}"/>
              </a:ext>
            </a:extLst>
          </p:cNvPr>
          <p:cNvSpPr/>
          <p:nvPr/>
        </p:nvSpPr>
        <p:spPr>
          <a:xfrm>
            <a:off x="5276824" y="2996952"/>
            <a:ext cx="1645165" cy="864096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1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法拉第加盟</a:t>
            </a:r>
          </a:p>
        </p:txBody>
      </p:sp>
      <p:sp>
        <p:nvSpPr>
          <p:cNvPr id="33" name="圓角矩形 32">
            <a:extLst>
              <a:ext uri="{FF2B5EF4-FFF2-40B4-BE49-F238E27FC236}">
                <a16:creationId xmlns:a16="http://schemas.microsoft.com/office/drawing/2014/main" id="{4F22F7AE-4837-594C-9A76-E830D7CF4C5D}"/>
              </a:ext>
            </a:extLst>
          </p:cNvPr>
          <p:cNvSpPr/>
          <p:nvPr/>
        </p:nvSpPr>
        <p:spPr>
          <a:xfrm>
            <a:off x="2592596" y="4355019"/>
            <a:ext cx="690454" cy="197662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tIns="108000"/>
          <a:lstStyle/>
          <a:p>
            <a:pPr algn="ctr">
              <a:lnSpc>
                <a:spcPts val="2200"/>
              </a:lnSpc>
              <a:defRPr/>
            </a:pPr>
            <a:r>
              <a:rPr lang="zh-TW" altLang="en-US" sz="2000" b="1" dirty="0">
                <a:latin typeface="標楷體" pitchFamily="65" charset="-120"/>
                <a:ea typeface="標楷體" pitchFamily="65" charset="-120"/>
              </a:rPr>
              <a:t>行政系統</a:t>
            </a:r>
          </a:p>
        </p:txBody>
      </p:sp>
      <p:sp>
        <p:nvSpPr>
          <p:cNvPr id="34" name="圓角矩形 33">
            <a:extLst>
              <a:ext uri="{FF2B5EF4-FFF2-40B4-BE49-F238E27FC236}">
                <a16:creationId xmlns:a16="http://schemas.microsoft.com/office/drawing/2014/main" id="{A78E0C6A-659C-D642-AB85-3E66F60A4FC0}"/>
              </a:ext>
            </a:extLst>
          </p:cNvPr>
          <p:cNvSpPr/>
          <p:nvPr/>
        </p:nvSpPr>
        <p:spPr>
          <a:xfrm>
            <a:off x="1731494" y="4344933"/>
            <a:ext cx="690454" cy="197662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tIns="108000"/>
          <a:lstStyle/>
          <a:p>
            <a:pPr algn="ctr">
              <a:lnSpc>
                <a:spcPts val="2200"/>
              </a:lnSpc>
              <a:defRPr/>
            </a:pPr>
            <a:r>
              <a:rPr lang="zh-TW" altLang="en-US" sz="2000" b="1" dirty="0">
                <a:latin typeface="標楷體" pitchFamily="65" charset="-120"/>
                <a:ea typeface="標楷體" pitchFamily="65" charset="-120"/>
              </a:rPr>
              <a:t>教學系統</a:t>
            </a:r>
          </a:p>
        </p:txBody>
      </p:sp>
      <p:sp>
        <p:nvSpPr>
          <p:cNvPr id="35" name="圓角矩形 34">
            <a:extLst>
              <a:ext uri="{FF2B5EF4-FFF2-40B4-BE49-F238E27FC236}">
                <a16:creationId xmlns:a16="http://schemas.microsoft.com/office/drawing/2014/main" id="{B15F8269-111F-BD41-BDCB-A227046FFF1E}"/>
              </a:ext>
            </a:extLst>
          </p:cNvPr>
          <p:cNvSpPr/>
          <p:nvPr/>
        </p:nvSpPr>
        <p:spPr>
          <a:xfrm>
            <a:off x="4372926" y="4356531"/>
            <a:ext cx="690454" cy="197662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tIns="108000"/>
          <a:lstStyle/>
          <a:p>
            <a:pPr algn="ctr">
              <a:lnSpc>
                <a:spcPts val="2200"/>
              </a:lnSpc>
              <a:defRPr/>
            </a:pPr>
            <a:r>
              <a:rPr lang="zh-TW" altLang="en-US" sz="2000" b="1" dirty="0">
                <a:latin typeface="標楷體" pitchFamily="65" charset="-120"/>
                <a:ea typeface="標楷體" pitchFamily="65" charset="-120"/>
              </a:rPr>
              <a:t>畢業生幹部</a:t>
            </a:r>
          </a:p>
        </p:txBody>
      </p:sp>
      <p:sp>
        <p:nvSpPr>
          <p:cNvPr id="36" name="圓角矩形 35">
            <a:extLst>
              <a:ext uri="{FF2B5EF4-FFF2-40B4-BE49-F238E27FC236}">
                <a16:creationId xmlns:a16="http://schemas.microsoft.com/office/drawing/2014/main" id="{05E98C1E-6476-2E4D-997D-3BEC40142825}"/>
              </a:ext>
            </a:extLst>
          </p:cNvPr>
          <p:cNvSpPr/>
          <p:nvPr/>
        </p:nvSpPr>
        <p:spPr>
          <a:xfrm>
            <a:off x="3511824" y="4346445"/>
            <a:ext cx="690454" cy="197662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tIns="108000"/>
          <a:lstStyle/>
          <a:p>
            <a:pPr algn="ctr">
              <a:lnSpc>
                <a:spcPts val="2200"/>
              </a:lnSpc>
              <a:defRPr/>
            </a:pPr>
            <a:r>
              <a:rPr lang="zh-TW" altLang="en-US" sz="2000" b="1" dirty="0">
                <a:latin typeface="標楷體" pitchFamily="65" charset="-120"/>
                <a:ea typeface="標楷體" pitchFamily="65" charset="-120"/>
              </a:rPr>
              <a:t>光武在校生</a:t>
            </a:r>
          </a:p>
        </p:txBody>
      </p:sp>
      <p:sp>
        <p:nvSpPr>
          <p:cNvPr id="37" name="圓角矩形 36">
            <a:extLst>
              <a:ext uri="{FF2B5EF4-FFF2-40B4-BE49-F238E27FC236}">
                <a16:creationId xmlns:a16="http://schemas.microsoft.com/office/drawing/2014/main" id="{069A09F4-E03C-9A44-BBD3-24EE49937132}"/>
              </a:ext>
            </a:extLst>
          </p:cNvPr>
          <p:cNvSpPr/>
          <p:nvPr/>
        </p:nvSpPr>
        <p:spPr>
          <a:xfrm>
            <a:off x="7522591" y="4351326"/>
            <a:ext cx="690454" cy="197662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tIns="108000"/>
          <a:lstStyle/>
          <a:p>
            <a:pPr algn="ctr">
              <a:lnSpc>
                <a:spcPts val="2200"/>
              </a:lnSpc>
              <a:defRPr/>
            </a:pPr>
            <a:r>
              <a:rPr lang="zh-TW" altLang="en-US" sz="2000" b="1" dirty="0">
                <a:latin typeface="標楷體" pitchFamily="65" charset="-120"/>
                <a:ea typeface="標楷體" pitchFamily="65" charset="-120"/>
              </a:rPr>
              <a:t>教育學者專家</a:t>
            </a:r>
          </a:p>
        </p:txBody>
      </p:sp>
      <p:sp>
        <p:nvSpPr>
          <p:cNvPr id="38" name="圓角矩形 37">
            <a:extLst>
              <a:ext uri="{FF2B5EF4-FFF2-40B4-BE49-F238E27FC236}">
                <a16:creationId xmlns:a16="http://schemas.microsoft.com/office/drawing/2014/main" id="{4AC9AF07-75EB-F845-8DE8-D8A7BA4D0C5F}"/>
              </a:ext>
            </a:extLst>
          </p:cNvPr>
          <p:cNvSpPr/>
          <p:nvPr/>
        </p:nvSpPr>
        <p:spPr>
          <a:xfrm>
            <a:off x="6661489" y="4341240"/>
            <a:ext cx="690454" cy="197662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tIns="108000"/>
          <a:lstStyle/>
          <a:p>
            <a:pPr algn="ctr">
              <a:lnSpc>
                <a:spcPts val="2200"/>
              </a:lnSpc>
              <a:defRPr/>
            </a:pPr>
            <a:r>
              <a:rPr lang="zh-TW" altLang="en-US" sz="2000" b="1" dirty="0">
                <a:latin typeface="標楷體" pitchFamily="65" charset="-120"/>
                <a:ea typeface="標楷體" pitchFamily="65" charset="-120"/>
              </a:rPr>
              <a:t>專家學者</a:t>
            </a:r>
          </a:p>
        </p:txBody>
      </p:sp>
      <p:sp>
        <p:nvSpPr>
          <p:cNvPr id="39" name="圓角矩形 38">
            <a:extLst>
              <a:ext uri="{FF2B5EF4-FFF2-40B4-BE49-F238E27FC236}">
                <a16:creationId xmlns:a16="http://schemas.microsoft.com/office/drawing/2014/main" id="{BA2C4EEB-42CC-1D49-B056-6C026ACC7DF6}"/>
              </a:ext>
            </a:extLst>
          </p:cNvPr>
          <p:cNvSpPr/>
          <p:nvPr/>
        </p:nvSpPr>
        <p:spPr>
          <a:xfrm>
            <a:off x="8368924" y="4379290"/>
            <a:ext cx="690454" cy="197662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tIns="108000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ts val="2200"/>
              </a:lnSpc>
            </a:pPr>
            <a:r>
              <a:rPr lang="zh-TW" altLang="en-US" sz="2000" b="1">
                <a:solidFill>
                  <a:srgbClr val="FFFFFF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戶外專業教練</a:t>
            </a:r>
          </a:p>
        </p:txBody>
      </p:sp>
      <p:cxnSp>
        <p:nvCxnSpPr>
          <p:cNvPr id="44" name="肘形接點 43">
            <a:extLst>
              <a:ext uri="{FF2B5EF4-FFF2-40B4-BE49-F238E27FC236}">
                <a16:creationId xmlns:a16="http://schemas.microsoft.com/office/drawing/2014/main" id="{40421EA5-FC7F-504A-8B6D-61A019EF6FC2}"/>
              </a:ext>
            </a:extLst>
          </p:cNvPr>
          <p:cNvCxnSpPr/>
          <p:nvPr/>
        </p:nvCxnSpPr>
        <p:spPr>
          <a:xfrm rot="16200000" flipH="1">
            <a:off x="6789739" y="1912939"/>
            <a:ext cx="376237" cy="1779587"/>
          </a:xfrm>
          <a:prstGeom prst="bentConnector3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肘形接點 46">
            <a:extLst>
              <a:ext uri="{FF2B5EF4-FFF2-40B4-BE49-F238E27FC236}">
                <a16:creationId xmlns:a16="http://schemas.microsoft.com/office/drawing/2014/main" id="{15331EC0-E91C-4647-85CA-626930F16C9F}"/>
              </a:ext>
            </a:extLst>
          </p:cNvPr>
          <p:cNvCxnSpPr/>
          <p:nvPr/>
        </p:nvCxnSpPr>
        <p:spPr>
          <a:xfrm rot="5400000">
            <a:off x="4115595" y="1024732"/>
            <a:ext cx="382587" cy="3562350"/>
          </a:xfrm>
          <a:prstGeom prst="bentConnector3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肘形接點 49">
            <a:extLst>
              <a:ext uri="{FF2B5EF4-FFF2-40B4-BE49-F238E27FC236}">
                <a16:creationId xmlns:a16="http://schemas.microsoft.com/office/drawing/2014/main" id="{5180AA2B-093B-FD4C-A065-F7DE75FAC02F}"/>
              </a:ext>
            </a:extLst>
          </p:cNvPr>
          <p:cNvCxnSpPr/>
          <p:nvPr/>
        </p:nvCxnSpPr>
        <p:spPr>
          <a:xfrm rot="5400000">
            <a:off x="5009358" y="1918495"/>
            <a:ext cx="382587" cy="1774825"/>
          </a:xfrm>
          <a:prstGeom prst="bentConnector3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肘形接點 52">
            <a:extLst>
              <a:ext uri="{FF2B5EF4-FFF2-40B4-BE49-F238E27FC236}">
                <a16:creationId xmlns:a16="http://schemas.microsoft.com/office/drawing/2014/main" id="{AFD6D52F-93A5-7C42-9F3B-B4D7C1E36A4F}"/>
              </a:ext>
            </a:extLst>
          </p:cNvPr>
          <p:cNvCxnSpPr/>
          <p:nvPr/>
        </p:nvCxnSpPr>
        <p:spPr>
          <a:xfrm rot="5400000">
            <a:off x="5890419" y="2780506"/>
            <a:ext cx="425450" cy="7938"/>
          </a:xfrm>
          <a:prstGeom prst="bentConnector3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肘形接點 55">
            <a:extLst>
              <a:ext uri="{FF2B5EF4-FFF2-40B4-BE49-F238E27FC236}">
                <a16:creationId xmlns:a16="http://schemas.microsoft.com/office/drawing/2014/main" id="{E959FC88-A882-1E49-9A57-80561AA6F260}"/>
              </a:ext>
            </a:extLst>
          </p:cNvPr>
          <p:cNvCxnSpPr/>
          <p:nvPr/>
        </p:nvCxnSpPr>
        <p:spPr>
          <a:xfrm rot="16200000" flipH="1">
            <a:off x="7682708" y="1019970"/>
            <a:ext cx="376237" cy="3565525"/>
          </a:xfrm>
          <a:prstGeom prst="bentConnector3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肘形接點 62">
            <a:extLst>
              <a:ext uri="{FF2B5EF4-FFF2-40B4-BE49-F238E27FC236}">
                <a16:creationId xmlns:a16="http://schemas.microsoft.com/office/drawing/2014/main" id="{4401FC66-0A64-1B41-BED2-57824D4D7210}"/>
              </a:ext>
            </a:extLst>
          </p:cNvPr>
          <p:cNvCxnSpPr/>
          <p:nvPr/>
        </p:nvCxnSpPr>
        <p:spPr>
          <a:xfrm rot="16200000" flipH="1">
            <a:off x="2489201" y="3897313"/>
            <a:ext cx="485775" cy="412750"/>
          </a:xfrm>
          <a:prstGeom prst="bentConnector3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肘形接點 65">
            <a:extLst>
              <a:ext uri="{FF2B5EF4-FFF2-40B4-BE49-F238E27FC236}">
                <a16:creationId xmlns:a16="http://schemas.microsoft.com/office/drawing/2014/main" id="{73924AFD-B7FE-034B-841E-C95CF2E42CE4}"/>
              </a:ext>
            </a:extLst>
          </p:cNvPr>
          <p:cNvCxnSpPr/>
          <p:nvPr/>
        </p:nvCxnSpPr>
        <p:spPr>
          <a:xfrm rot="5400000">
            <a:off x="2058988" y="3878263"/>
            <a:ext cx="484188" cy="449263"/>
          </a:xfrm>
          <a:prstGeom prst="bentConnector3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肘形接點 73">
            <a:extLst>
              <a:ext uri="{FF2B5EF4-FFF2-40B4-BE49-F238E27FC236}">
                <a16:creationId xmlns:a16="http://schemas.microsoft.com/office/drawing/2014/main" id="{824FB1EF-31D5-A44E-B6D7-F732190E48EC}"/>
              </a:ext>
            </a:extLst>
          </p:cNvPr>
          <p:cNvCxnSpPr/>
          <p:nvPr/>
        </p:nvCxnSpPr>
        <p:spPr>
          <a:xfrm rot="16200000" flipH="1">
            <a:off x="4267994" y="3906044"/>
            <a:ext cx="495300" cy="404812"/>
          </a:xfrm>
          <a:prstGeom prst="bentConnector3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肘形接點 76">
            <a:extLst>
              <a:ext uri="{FF2B5EF4-FFF2-40B4-BE49-F238E27FC236}">
                <a16:creationId xmlns:a16="http://schemas.microsoft.com/office/drawing/2014/main" id="{9FF3B118-DEB9-344E-A50C-151F618A4BC5}"/>
              </a:ext>
            </a:extLst>
          </p:cNvPr>
          <p:cNvCxnSpPr/>
          <p:nvPr/>
        </p:nvCxnSpPr>
        <p:spPr>
          <a:xfrm rot="5400000">
            <a:off x="3842545" y="3875882"/>
            <a:ext cx="485775" cy="455613"/>
          </a:xfrm>
          <a:prstGeom prst="bentConnector3">
            <a:avLst>
              <a:gd name="adj1" fmla="val 52446"/>
            </a:avLst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肘形接點 79">
            <a:extLst>
              <a:ext uri="{FF2B5EF4-FFF2-40B4-BE49-F238E27FC236}">
                <a16:creationId xmlns:a16="http://schemas.microsoft.com/office/drawing/2014/main" id="{F9203BFE-2A7F-FF4B-84D1-94ACED8A32FB}"/>
              </a:ext>
            </a:extLst>
          </p:cNvPr>
          <p:cNvCxnSpPr/>
          <p:nvPr/>
        </p:nvCxnSpPr>
        <p:spPr>
          <a:xfrm rot="5400000">
            <a:off x="7619206" y="4102894"/>
            <a:ext cx="496888" cy="0"/>
          </a:xfrm>
          <a:prstGeom prst="bentConnector3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肘形接點 89">
            <a:extLst>
              <a:ext uri="{FF2B5EF4-FFF2-40B4-BE49-F238E27FC236}">
                <a16:creationId xmlns:a16="http://schemas.microsoft.com/office/drawing/2014/main" id="{0BA1E73A-9D45-3349-95DA-2DD2B475E741}"/>
              </a:ext>
            </a:extLst>
          </p:cNvPr>
          <p:cNvCxnSpPr/>
          <p:nvPr/>
        </p:nvCxnSpPr>
        <p:spPr>
          <a:xfrm rot="5400000">
            <a:off x="7193757" y="3667920"/>
            <a:ext cx="487363" cy="860425"/>
          </a:xfrm>
          <a:prstGeom prst="bentConnector3">
            <a:avLst>
              <a:gd name="adj1" fmla="val 54880"/>
            </a:avLst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肘形接點 95">
            <a:extLst>
              <a:ext uri="{FF2B5EF4-FFF2-40B4-BE49-F238E27FC236}">
                <a16:creationId xmlns:a16="http://schemas.microsoft.com/office/drawing/2014/main" id="{05E84433-A5D4-7849-9219-1155A50400DC}"/>
              </a:ext>
            </a:extLst>
          </p:cNvPr>
          <p:cNvCxnSpPr/>
          <p:nvPr/>
        </p:nvCxnSpPr>
        <p:spPr>
          <a:xfrm rot="16200000" flipH="1">
            <a:off x="8027988" y="3694113"/>
            <a:ext cx="525463" cy="846138"/>
          </a:xfrm>
          <a:prstGeom prst="bentConnector3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00393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73200"/>
            <a:ext cx="12192000" cy="9144000"/>
          </a:xfrm>
          <a:prstGeom prst="rect">
            <a:avLst/>
          </a:prstGeom>
        </p:spPr>
      </p:pic>
      <p:sp>
        <p:nvSpPr>
          <p:cNvPr id="13315" name="Rectangle 4">
            <a:extLst>
              <a:ext uri="{FF2B5EF4-FFF2-40B4-BE49-F238E27FC236}">
                <a16:creationId xmlns:a16="http://schemas.microsoft.com/office/drawing/2014/main" id="{2C9251A8-E35E-944F-8471-F2287A1AE3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5901" y="1216864"/>
            <a:ext cx="687880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tabLst>
                <a:tab pos="5334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tabLst>
                <a:tab pos="5334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tabLst>
                <a:tab pos="5334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tabLst>
                <a:tab pos="5334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tabLst>
                <a:tab pos="5334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34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34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34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3400" algn="l"/>
              </a:tabLs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2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A.</a:t>
            </a:r>
            <a:r>
              <a:rPr lang="zh-TW" altLang="en-US" sz="32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完成線上報名，繳交家長同意書</a:t>
            </a:r>
          </a:p>
          <a:p>
            <a:pPr eaLnBrk="1" hangingPunct="1"/>
            <a:r>
              <a:rPr lang="en-US" altLang="zh-TW" sz="32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B.</a:t>
            </a:r>
            <a:r>
              <a:rPr lang="zh-TW" altLang="en-US" sz="32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完成行前課程</a:t>
            </a:r>
            <a:r>
              <a:rPr lang="en-US" altLang="zh-TW" sz="32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zh-TW" altLang="en-US" sz="3200" b="1" dirty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r>
              <a:rPr lang="en-US" altLang="zh-TW" sz="32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C.</a:t>
            </a:r>
            <a:r>
              <a:rPr lang="zh-TW" altLang="en-US" sz="32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完成兩張跑步卡，且通過體能測驗</a:t>
            </a:r>
            <a:r>
              <a:rPr lang="en-US" altLang="zh-TW" sz="3600" dirty="0">
                <a:solidFill>
                  <a:srgbClr val="0000CC"/>
                </a:solidFill>
              </a:rPr>
              <a:t> </a:t>
            </a:r>
          </a:p>
        </p:txBody>
      </p:sp>
      <p:sp>
        <p:nvSpPr>
          <p:cNvPr id="13316" name="文字方塊 1">
            <a:extLst>
              <a:ext uri="{FF2B5EF4-FFF2-40B4-BE49-F238E27FC236}">
                <a16:creationId xmlns:a16="http://schemas.microsoft.com/office/drawing/2014/main" id="{77C476A8-3ED0-B646-BCB0-B6D2CAE2F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8824" y="294526"/>
            <a:ext cx="36480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5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參加的門檻</a:t>
            </a:r>
            <a:endParaRPr lang="zh-TW" altLang="en-US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629993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ctrTitle"/>
          </p:nvPr>
        </p:nvSpPr>
        <p:spPr>
          <a:xfrm>
            <a:off x="2207568" y="1268761"/>
            <a:ext cx="7772400" cy="1470025"/>
          </a:xfrm>
        </p:spPr>
        <p:txBody>
          <a:bodyPr/>
          <a:lstStyle/>
          <a:p>
            <a:r>
              <a:rPr lang="zh-TW" altLang="en-US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一、參與對象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type="subTitle" idx="1"/>
          </p:nvPr>
        </p:nvSpPr>
        <p:spPr>
          <a:xfrm>
            <a:off x="1847528" y="2852936"/>
            <a:ext cx="8496944" cy="3024336"/>
          </a:xfrm>
        </p:spPr>
        <p:txBody>
          <a:bodyPr>
            <a:normAutofit fontScale="40000" lnSpcReduction="20000"/>
          </a:bodyPr>
          <a:lstStyle/>
          <a:p>
            <a:pPr algn="l"/>
            <a:r>
              <a:rPr lang="zh-TW" altLang="en-US" sz="9000" dirty="0">
                <a:solidFill>
                  <a:schemeClr val="accent3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＊一</a:t>
            </a:r>
            <a:r>
              <a:rPr lang="zh-TW" altLang="zh-TW" sz="9000" b="1" dirty="0">
                <a:solidFill>
                  <a:schemeClr val="accent3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～</a:t>
            </a:r>
            <a:r>
              <a:rPr lang="zh-TW" altLang="en-US" sz="9000" b="1" dirty="0">
                <a:solidFill>
                  <a:schemeClr val="accent3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三年級未參加過學校合歡山課程</a:t>
            </a:r>
            <a:endParaRPr lang="en-US" altLang="zh-TW" sz="9000" b="1" dirty="0">
              <a:solidFill>
                <a:schemeClr val="accent3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sz="9000" b="1" dirty="0">
                <a:solidFill>
                  <a:schemeClr val="accent3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  學員</a:t>
            </a:r>
            <a:endParaRPr lang="en-US" altLang="zh-TW" sz="9000" b="1" dirty="0">
              <a:solidFill>
                <a:schemeClr val="accent3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pPr algn="l"/>
            <a:r>
              <a:rPr lang="zh-TW" altLang="en-US" sz="9000" dirty="0">
                <a:solidFill>
                  <a:schemeClr val="accent3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＊一</a:t>
            </a:r>
            <a:r>
              <a:rPr lang="zh-TW" altLang="zh-TW" sz="9000" b="1" dirty="0">
                <a:solidFill>
                  <a:schemeClr val="accent3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～</a:t>
            </a:r>
            <a:r>
              <a:rPr lang="zh-TW" altLang="en-US" sz="9000" b="1" dirty="0">
                <a:solidFill>
                  <a:schemeClr val="accent3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三年級曾經參加過學校合歡山課程</a:t>
            </a:r>
            <a:endParaRPr lang="en-US" altLang="zh-TW" sz="9000" b="1" dirty="0">
              <a:solidFill>
                <a:schemeClr val="accent3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sz="9000" b="1" dirty="0">
                <a:solidFill>
                  <a:schemeClr val="accent3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  甄選小隊長</a:t>
            </a:r>
            <a:endParaRPr lang="en-US" altLang="zh-TW" sz="9000" b="1" dirty="0">
              <a:solidFill>
                <a:schemeClr val="accent3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1">
            <a:extLst>
              <a:ext uri="{FF2B5EF4-FFF2-40B4-BE49-F238E27FC236}">
                <a16:creationId xmlns:a16="http://schemas.microsoft.com/office/drawing/2014/main" id="{77C476A8-3ED0-B646-BCB0-B6D2CAE2F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200" y="1080443"/>
            <a:ext cx="295465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5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報名事宜</a:t>
            </a:r>
            <a:endParaRPr lang="zh-TW" altLang="en-US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42068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ctrTitle"/>
          </p:nvPr>
        </p:nvSpPr>
        <p:spPr>
          <a:xfrm>
            <a:off x="2207568" y="1268761"/>
            <a:ext cx="7772400" cy="1470025"/>
          </a:xfrm>
        </p:spPr>
        <p:txBody>
          <a:bodyPr/>
          <a:lstStyle/>
          <a:p>
            <a:r>
              <a:rPr lang="zh-TW" altLang="en-US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二、參與資格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type="subTitle" idx="1"/>
          </p:nvPr>
        </p:nvSpPr>
        <p:spPr>
          <a:xfrm>
            <a:off x="2063552" y="2996952"/>
            <a:ext cx="8136904" cy="3168352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zh-TW" altLang="en-US" sz="7000" dirty="0">
                <a:solidFill>
                  <a:schemeClr val="accent3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＊家長及導師同意</a:t>
            </a:r>
            <a:endParaRPr lang="en-US" altLang="zh-TW" sz="7000" dirty="0">
              <a:solidFill>
                <a:schemeClr val="accent3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sz="7000" dirty="0">
                <a:solidFill>
                  <a:schemeClr val="accent3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＊完成前置室內課程訓練</a:t>
            </a:r>
            <a:endParaRPr lang="en-US" altLang="zh-TW" sz="7000" dirty="0">
              <a:solidFill>
                <a:schemeClr val="accent3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zh-TW" sz="7000" dirty="0">
                <a:solidFill>
                  <a:schemeClr val="accent3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＊</a:t>
            </a:r>
            <a:r>
              <a:rPr lang="zh-TW" altLang="en-US" sz="7000" dirty="0">
                <a:solidFill>
                  <a:schemeClr val="accent3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通過兩階段跑步測驗，</a:t>
            </a:r>
            <a:endParaRPr lang="en-US" altLang="zh-TW" sz="7000" dirty="0">
              <a:solidFill>
                <a:schemeClr val="accent3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sz="7000" dirty="0">
                <a:solidFill>
                  <a:schemeClr val="accent3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且如期繳交跑步卡</a:t>
            </a:r>
            <a:endParaRPr lang="zh-TW" altLang="en-US" dirty="0">
              <a:solidFill>
                <a:schemeClr val="accent3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1">
            <a:extLst>
              <a:ext uri="{FF2B5EF4-FFF2-40B4-BE49-F238E27FC236}">
                <a16:creationId xmlns:a16="http://schemas.microsoft.com/office/drawing/2014/main" id="{77C476A8-3ED0-B646-BCB0-B6D2CAE2F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200" y="1080443"/>
            <a:ext cx="295465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5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報名事宜</a:t>
            </a:r>
            <a:endParaRPr lang="zh-TW" altLang="en-US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341082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ctrTitle"/>
          </p:nvPr>
        </p:nvSpPr>
        <p:spPr>
          <a:xfrm>
            <a:off x="2207568" y="1268761"/>
            <a:ext cx="7772400" cy="1470025"/>
          </a:xfrm>
        </p:spPr>
        <p:txBody>
          <a:bodyPr/>
          <a:lstStyle/>
          <a:p>
            <a:r>
              <a:rPr lang="zh-TW" altLang="en-US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三、報名方式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type="subTitle" idx="1"/>
          </p:nvPr>
        </p:nvSpPr>
        <p:spPr>
          <a:xfrm>
            <a:off x="2207568" y="3036513"/>
            <a:ext cx="8280920" cy="2664296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zh-TW" altLang="en-US" sz="7000" dirty="0">
                <a:solidFill>
                  <a:schemeClr val="accent3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＊網路報名</a:t>
            </a:r>
            <a:r>
              <a:rPr lang="en-US" altLang="zh-TW" sz="7000" dirty="0">
                <a:solidFill>
                  <a:schemeClr val="accent3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7000" dirty="0">
                <a:solidFill>
                  <a:schemeClr val="accent3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2" action="ppaction://hlinksldjump"/>
              </a:rPr>
              <a:t>學校首頁左方</a:t>
            </a:r>
            <a:r>
              <a:rPr lang="en-US" altLang="zh-TW" sz="7000" dirty="0">
                <a:solidFill>
                  <a:schemeClr val="accent3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7000" b="1" dirty="0">
                <a:solidFill>
                  <a:schemeClr val="accent3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</a:t>
            </a:r>
            <a:endParaRPr lang="en-US" altLang="zh-TW" sz="7000" dirty="0">
              <a:solidFill>
                <a:schemeClr val="accent3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sz="7000" dirty="0">
                <a:solidFill>
                  <a:schemeClr val="accent3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＊領取並填妥家長同意書</a:t>
            </a:r>
            <a:r>
              <a:rPr lang="zh-TW" altLang="en-US" sz="7000" b="1" dirty="0">
                <a:solidFill>
                  <a:schemeClr val="accent3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</a:t>
            </a:r>
            <a:endParaRPr lang="en-US" altLang="zh-TW" sz="7000" dirty="0">
              <a:solidFill>
                <a:schemeClr val="accent3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zh-TW" sz="7000" dirty="0">
                <a:solidFill>
                  <a:schemeClr val="accent3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＊</a:t>
            </a:r>
            <a:r>
              <a:rPr lang="zh-TW" altLang="en-US" sz="7000" dirty="0">
                <a:solidFill>
                  <a:schemeClr val="accent3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交回同意書並領取跑步卡</a:t>
            </a:r>
            <a:endParaRPr lang="zh-TW" altLang="en-US" dirty="0">
              <a:solidFill>
                <a:schemeClr val="accent3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1">
            <a:extLst>
              <a:ext uri="{FF2B5EF4-FFF2-40B4-BE49-F238E27FC236}">
                <a16:creationId xmlns:a16="http://schemas.microsoft.com/office/drawing/2014/main" id="{77C476A8-3ED0-B646-BCB0-B6D2CAE2F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200" y="1080443"/>
            <a:ext cx="295465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5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報名事宜</a:t>
            </a:r>
            <a:endParaRPr lang="zh-TW" altLang="en-US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84610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2A60BD1-5336-7544-80F5-FAEFB1B57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797" y="1046461"/>
            <a:ext cx="10107403" cy="997313"/>
          </a:xfrm>
        </p:spPr>
        <p:txBody>
          <a:bodyPr>
            <a:noAutofit/>
          </a:bodyPr>
          <a:lstStyle/>
          <a:p>
            <a:pPr algn="ctr"/>
            <a:r>
              <a:rPr kumimoji="1" lang="zh-TW" altLang="en-US" sz="4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知識是拿來用的，能力是用來幫助別人的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F4544A6B-2CB4-7B4F-ADE3-0282214DEC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73" b="99714" l="950" r="89982">
                        <a14:foregroundMark x1="7506" y1="78105" x2="37990" y2="95833"/>
                        <a14:foregroundMark x1="1195" y1="78105" x2="5607" y2="91217"/>
                        <a14:foregroundMark x1="5607" y1="91217" x2="8701" y2="94567"/>
                        <a14:foregroundMark x1="35570" y1="94240" x2="53952" y2="99387"/>
                        <a14:foregroundMark x1="32414" y1="85539" x2="35325" y2="89706"/>
                        <a14:foregroundMark x1="950" y1="94894" x2="12102" y2="96814"/>
                        <a14:foregroundMark x1="51532" y1="40033" x2="63879" y2="33252"/>
                        <a14:foregroundMark x1="69455" y1="29044" x2="68964" y2="13235"/>
                        <a14:foregroundMark x1="69210" y1="12908" x2="71875" y2="14216"/>
                        <a14:foregroundMark x1="67770" y1="6454" x2="70650" y2="6781"/>
                        <a14:foregroundMark x1="85662" y1="20997" x2="85662" y2="42606"/>
                        <a14:foregroundMark x1="73560" y1="32598" x2="82751" y2="34518"/>
                        <a14:foregroundMark x1="66299" y1="64542" x2="67034" y2="99387"/>
                        <a14:foregroundMark x1="73070" y1="63562" x2="74540" y2="99714"/>
                        <a14:foregroundMark x1="15472" y1="30351" x2="19118" y2="69404"/>
                        <a14:foregroundMark x1="43811" y1="36806" x2="49602" y2="40686"/>
                        <a14:foregroundMark x1="45496" y1="39052" x2="48652" y2="38725"/>
                        <a14:foregroundMark x1="50337" y1="65850" x2="50337" y2="65850"/>
                        <a14:foregroundMark x1="52661" y1="91290" x2="54197" y2="96814"/>
                        <a14:foregroundMark x1="52535" y1="90837" x2="52661" y2="91290"/>
                        <a14:foregroundMark x1="47917" y1="74224" x2="51424" y2="86840"/>
                        <a14:foregroundMark x1="40657" y1="84474" x2="42096" y2="87459"/>
                        <a14:foregroundMark x1="37745" y1="78431" x2="38860" y2="80745"/>
                        <a14:foregroundMark x1="11091" y1="93342" x2="35049" y2="95915"/>
                        <a14:foregroundMark x1="2114" y1="88154" x2="2359" y2="91381"/>
                        <a14:foregroundMark x1="19301" y1="68791" x2="19301" y2="72018"/>
                        <a14:backgroundMark x1="950" y1="62623" x2="735" y2="72958"/>
                        <a14:backgroundMark x1="56373" y1="70343" x2="56863" y2="39052"/>
                        <a14:backgroundMark x1="69700" y1="66789" x2="71017" y2="93709"/>
                        <a14:backgroundMark x1="71017" y1="93709" x2="69700" y2="95507"/>
                        <a14:backgroundMark x1="62194" y1="37132" x2="58333" y2="46487"/>
                        <a14:backgroundMark x1="20067" y1="55842" x2="26961" y2="68546"/>
                        <a14:backgroundMark x1="26961" y1="68546" x2="34835" y2="76797"/>
                        <a14:backgroundMark x1="76225" y1="38399" x2="80116" y2="48080"/>
                        <a14:backgroundMark x1="67525" y1="66789" x2="71630" y2="66789"/>
                        <a14:backgroundMark x1="62439" y1="70997" x2="62194" y2="83905"/>
                        <a14:backgroundMark x1="71385" y1="65196" x2="71630" y2="67116"/>
                        <a14:backgroundMark x1="18627" y1="40359" x2="21048" y2="47141"/>
                        <a14:backgroundMark x1="28064" y1="46160" x2="28064" y2="46160"/>
                        <a14:backgroundMark x1="44271" y1="69730" x2="46691" y2="82149"/>
                        <a14:backgroundMark x1="46691" y1="82149" x2="48162" y2="85212"/>
                        <a14:backgroundMark x1="59129" y1="91774" x2="61790" y2="87742"/>
                        <a14:backgroundMark x1="48247" y1="85323" x2="50665" y2="90323"/>
                        <a14:backgroundMark x1="50665" y1="90323" x2="52237" y2="91290"/>
                        <a14:backgroundMark x1="52237" y1="91290" x2="52237" y2="91290"/>
                        <a14:backgroundMark x1="35308" y1="82097" x2="38452" y2="83226"/>
                        <a14:backgroundMark x1="38452" y1="83226" x2="40387" y2="84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8009" y="2143361"/>
            <a:ext cx="5037666" cy="3778250"/>
          </a:xfr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74F61A13-3C19-A940-BDC9-24AFF81F94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32" b="97141" l="5270" r="89982">
                        <a14:foregroundMark x1="50643" y1="16095" x2="50643" y2="16095"/>
                        <a14:foregroundMark x1="47335" y1="6332" x2="47335" y2="6332"/>
                        <a14:foregroundMark x1="68781" y1="73652" x2="69485" y2="82435"/>
                        <a14:foregroundMark x1="68781" y1="86520" x2="69026" y2="93750"/>
                        <a14:foregroundMark x1="13603" y1="57271" x2="13848" y2="55392"/>
                        <a14:foregroundMark x1="7721" y1="71446" x2="58180" y2="96569"/>
                        <a14:foregroundMark x1="1593" y1="75204" x2="9130" y2="83742"/>
                        <a14:foregroundMark x1="9130" y1="83742" x2="34589" y2="96895"/>
                        <a14:foregroundMark x1="3002" y1="71732" x2="2298" y2="84886"/>
                        <a14:foregroundMark x1="2298" y1="84886" x2="5270" y2="97141"/>
                        <a14:foregroundMark x1="5270" y1="97141" x2="12439" y2="96283"/>
                        <a14:foregroundMark x1="13235" y1="59232" x2="12286" y2="63930"/>
                        <a14:backgroundMark x1="61703" y1="33701" x2="61703" y2="33701"/>
                        <a14:backgroundMark x1="60999" y1="33088" x2="63143" y2="34028"/>
                        <a14:backgroundMark x1="23744" y1="34028" x2="38971" y2="51185"/>
                        <a14:backgroundMark x1="38971" y1="51185" x2="47855" y2="73489"/>
                        <a14:backgroundMark x1="47855" y1="73489" x2="48989" y2="74592"/>
                        <a14:backgroundMark x1="61703" y1="65155" x2="61489" y2="83047"/>
                        <a14:backgroundMark x1="32230" y1="20833" x2="33670" y2="24592"/>
                        <a14:backgroundMark x1="58304" y1="20597" x2="67609" y2="22327"/>
                        <a14:backgroundMark x1="67609" y1="22327" x2="75265" y2="30346"/>
                        <a14:backgroundMark x1="75265" y1="30346" x2="74794" y2="56447"/>
                        <a14:backgroundMark x1="74794" y1="56447" x2="75736" y2="58333"/>
                        <a14:backgroundMark x1="58539" y1="63050" x2="62073" y2="82233"/>
                        <a14:backgroundMark x1="33687" y1="23742" x2="37220" y2="26258"/>
                        <a14:backgroundMark x1="37220" y1="25943" x2="39105" y2="27516"/>
                        <a14:backgroundMark x1="39340" y1="27201" x2="39340" y2="27201"/>
                        <a14:backgroundMark x1="38163" y1="26887" x2="41343" y2="27201"/>
                        <a14:backgroundMark x1="53592" y1="25629" x2="56890" y2="25629"/>
                        <a14:backgroundMark x1="59011" y1="31604" x2="63722" y2="34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1551" y="2043774"/>
            <a:ext cx="5170449" cy="387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0868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ctrTitle"/>
          </p:nvPr>
        </p:nvSpPr>
        <p:spPr>
          <a:xfrm>
            <a:off x="2207568" y="1268761"/>
            <a:ext cx="7772400" cy="1470025"/>
          </a:xfrm>
        </p:spPr>
        <p:txBody>
          <a:bodyPr/>
          <a:lstStyle/>
          <a:p>
            <a:r>
              <a:rPr lang="zh-TW" altLang="en-US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四、跑步卡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type="subTitle" idx="1"/>
          </p:nvPr>
        </p:nvSpPr>
        <p:spPr>
          <a:xfrm>
            <a:off x="2207567" y="2876092"/>
            <a:ext cx="9599421" cy="2664296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zh-TW" altLang="en-US" sz="7000" dirty="0">
                <a:solidFill>
                  <a:schemeClr val="accent3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＊</a:t>
            </a:r>
            <a:r>
              <a:rPr lang="zh-TW" altLang="en-US" sz="7000" b="1" dirty="0">
                <a:solidFill>
                  <a:schemeClr val="accent3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第一階段</a:t>
            </a:r>
            <a:r>
              <a:rPr lang="zh-TW" altLang="en-US" sz="7000" b="1" dirty="0">
                <a:solidFill>
                  <a:schemeClr val="accent3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</a:t>
            </a:r>
            <a:endParaRPr lang="en-US" altLang="zh-TW" sz="7000" b="1" dirty="0">
              <a:solidFill>
                <a:schemeClr val="accent3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pPr algn="l"/>
            <a:r>
              <a:rPr lang="zh-TW" altLang="en-US" sz="7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     </a:t>
            </a:r>
            <a:r>
              <a:rPr lang="en-US" altLang="zh-TW" sz="7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10</a:t>
            </a:r>
            <a:r>
              <a:rPr lang="zh-TW" altLang="en-US" sz="7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次，每次</a:t>
            </a:r>
            <a:r>
              <a:rPr lang="en-US" altLang="zh-TW" sz="7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10</a:t>
            </a:r>
            <a:r>
              <a:rPr lang="zh-TW" altLang="en-US" sz="7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圈以上</a:t>
            </a:r>
            <a:r>
              <a:rPr lang="en-US" altLang="zh-TW" sz="7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(</a:t>
            </a:r>
            <a:r>
              <a:rPr lang="zh-TW" altLang="en-US" sz="7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測驗要求：</a:t>
            </a:r>
            <a:r>
              <a:rPr lang="en-US" altLang="zh-TW" sz="7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12</a:t>
            </a:r>
            <a:r>
              <a:rPr lang="zh-TW" altLang="en-US" sz="7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分鐘</a:t>
            </a:r>
            <a:r>
              <a:rPr lang="en-US" altLang="zh-TW" sz="7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  <a:endParaRPr lang="en-US" altLang="zh-TW" sz="70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l"/>
            <a:r>
              <a:rPr lang="zh-TW" altLang="en-US" sz="7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＊</a:t>
            </a:r>
            <a:r>
              <a:rPr lang="zh-TW" altLang="en-US" sz="7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第二階段</a:t>
            </a:r>
            <a:r>
              <a:rPr lang="zh-TW" altLang="en-US" sz="7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</a:t>
            </a:r>
            <a:endParaRPr lang="en-US" altLang="zh-TW" sz="70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l"/>
            <a:r>
              <a:rPr lang="zh-TW" altLang="en-US" sz="7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     </a:t>
            </a:r>
            <a:r>
              <a:rPr lang="en-US" altLang="zh-TW" sz="7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10</a:t>
            </a:r>
            <a:r>
              <a:rPr lang="zh-TW" altLang="en-US" sz="7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次，每次</a:t>
            </a:r>
            <a:r>
              <a:rPr lang="en-US" altLang="zh-TW" sz="7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15</a:t>
            </a:r>
            <a:r>
              <a:rPr lang="zh-TW" altLang="en-US" sz="7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圈</a:t>
            </a:r>
            <a:r>
              <a:rPr lang="zh-TW" altLang="en-US" sz="7000" dirty="0">
                <a:solidFill>
                  <a:schemeClr val="accent3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以上</a:t>
            </a:r>
            <a:r>
              <a:rPr lang="en-US" altLang="zh-TW" sz="7000" dirty="0">
                <a:solidFill>
                  <a:schemeClr val="accent3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(</a:t>
            </a:r>
            <a:r>
              <a:rPr lang="zh-TW" altLang="en-US" sz="7000" dirty="0">
                <a:solidFill>
                  <a:schemeClr val="accent3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測驗要求：</a:t>
            </a:r>
            <a:r>
              <a:rPr lang="en-US" altLang="zh-TW" sz="7000" dirty="0">
                <a:solidFill>
                  <a:schemeClr val="accent3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18~20</a:t>
            </a:r>
            <a:r>
              <a:rPr lang="zh-TW" altLang="en-US" sz="7000" dirty="0">
                <a:solidFill>
                  <a:schemeClr val="accent3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分鐘</a:t>
            </a:r>
            <a:r>
              <a:rPr lang="en-US" altLang="zh-TW" sz="7000" dirty="0">
                <a:solidFill>
                  <a:schemeClr val="accent3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)</a:t>
            </a:r>
            <a:endParaRPr lang="en-US" altLang="zh-TW" sz="7000" dirty="0">
              <a:solidFill>
                <a:schemeClr val="accent3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1">
            <a:extLst>
              <a:ext uri="{FF2B5EF4-FFF2-40B4-BE49-F238E27FC236}">
                <a16:creationId xmlns:a16="http://schemas.microsoft.com/office/drawing/2014/main" id="{77C476A8-3ED0-B646-BCB0-B6D2CAE2F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200" y="1080443"/>
            <a:ext cx="295465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5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報名事宜</a:t>
            </a:r>
            <a:endParaRPr lang="zh-TW" altLang="en-US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91288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763AE203-EA6F-394F-9814-27C45159A6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zh-TW" altLang="en-US" sz="4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確實完成跑步訓練</a:t>
            </a:r>
            <a:endParaRPr lang="zh-TW" altLang="zh-TW" sz="4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152A95FE-D4C1-1243-850A-16613338BF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zh-TW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1646"/>
          <a:stretch/>
        </p:blipFill>
        <p:spPr>
          <a:xfrm>
            <a:off x="579559" y="1958025"/>
            <a:ext cx="11486250" cy="458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792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F03AA105-279A-0A4B-861F-F967D4CBB1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zh-TW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772247BA-3EE0-AB44-B7FE-D226F3EDC1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zh-TW"/>
          </a:p>
        </p:txBody>
      </p:sp>
      <p:pic>
        <p:nvPicPr>
          <p:cNvPr id="16388" name="Picture 4" descr="DSC00010">
            <a:extLst>
              <a:ext uri="{FF2B5EF4-FFF2-40B4-BE49-F238E27FC236}">
                <a16:creationId xmlns:a16="http://schemas.microsoft.com/office/drawing/2014/main" id="{F42A8087-72DA-0D4C-BEF5-314B96C06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055071"/>
            <a:ext cx="12188471" cy="9140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42023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732421" y="100054"/>
            <a:ext cx="7924800" cy="1143000"/>
          </a:xfrm>
        </p:spPr>
        <p:txBody>
          <a:bodyPr/>
          <a:lstStyle/>
          <a:p>
            <a:r>
              <a:rPr lang="zh-TW" altLang="en-US" sz="54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五、重要行事及日期</a:t>
            </a:r>
          </a:p>
        </p:txBody>
      </p:sp>
      <p:graphicFrame>
        <p:nvGraphicFramePr>
          <p:cNvPr id="9" name="內容版面配置區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0247019"/>
              </p:ext>
            </p:extLst>
          </p:nvPr>
        </p:nvGraphicFramePr>
        <p:xfrm>
          <a:off x="1631504" y="1194928"/>
          <a:ext cx="8928992" cy="5437786"/>
        </p:xfrm>
        <a:graphic>
          <a:graphicData uri="http://schemas.openxmlformats.org/drawingml/2006/table">
            <a:tbl>
              <a:tblPr firstRow="1" firstCol="1" bandRow="1">
                <a:tableStyleId>{284E427A-3D55-4303-BF80-6455036E1DE7}</a:tableStyleId>
              </a:tblPr>
              <a:tblGrid>
                <a:gridCol w="2304256">
                  <a:extLst>
                    <a:ext uri="{9D8B030D-6E8A-4147-A177-3AD203B41FA5}">
                      <a16:colId xmlns:a16="http://schemas.microsoft.com/office/drawing/2014/main" val="3364333484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15652472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3170086472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4277323624"/>
                    </a:ext>
                  </a:extLst>
                </a:gridCol>
              </a:tblGrid>
              <a:tr h="5852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/>
                        <a:t>日期</a:t>
                      </a:r>
                      <a:endParaRPr lang="zh-TW" alt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/>
                        <a:t>事項</a:t>
                      </a:r>
                      <a:endParaRPr lang="zh-TW" alt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/>
                        <a:t>日期</a:t>
                      </a:r>
                      <a:endParaRPr lang="zh-TW" alt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/>
                        <a:t>事項</a:t>
                      </a:r>
                      <a:endParaRPr lang="zh-TW" alt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27638639"/>
                  </a:ext>
                </a:extLst>
              </a:tr>
              <a:tr h="5852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zh-TW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一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)~</a:t>
                      </a:r>
                      <a:r>
                        <a:rPr lang="en-US" altLang="zh-TW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zh-TW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三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報名</a:t>
                      </a:r>
                      <a:endParaRPr lang="zh-TW" sz="2000" kern="100" dirty="0">
                        <a:solidFill>
                          <a:srgbClr val="2509F3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10/3(</a:t>
                      </a:r>
                      <a:r>
                        <a:rPr lang="zh-TW" alt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一</a:t>
                      </a: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altLang="zh-TW" sz="1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zh-TW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>
                          <a:effectLst/>
                        </a:rPr>
                        <a:t>公布錄取名單</a:t>
                      </a:r>
                      <a:endParaRPr lang="zh-TW" altLang="zh-TW" sz="2000" kern="100" dirty="0">
                        <a:solidFill>
                          <a:srgbClr val="2509F3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51288407"/>
                  </a:ext>
                </a:extLst>
              </a:tr>
              <a:tr h="5852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zh-TW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三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19:00~2</a:t>
                      </a:r>
                      <a:r>
                        <a:rPr lang="en-US" altLang="zh-TW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altLang="zh-TW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家長</a:t>
                      </a:r>
                      <a:r>
                        <a:rPr lang="zh-TW" altLang="en-US" sz="2000" kern="100" dirty="0">
                          <a:effectLst/>
                        </a:rPr>
                        <a:t>線上</a:t>
                      </a:r>
                      <a:endParaRPr lang="en-US" altLang="zh-TW" sz="2000" kern="1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課程說明會</a:t>
                      </a:r>
                      <a:endParaRPr lang="zh-TW" sz="2000" kern="100" dirty="0">
                        <a:solidFill>
                          <a:srgbClr val="2509F3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r>
                        <a:rPr lang="zh-TW" alt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b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五</a:t>
                      </a:r>
                      <a:r>
                        <a:rPr lang="zh-TW" alt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、六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TW" sz="20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第一梯次</a:t>
                      </a:r>
                      <a:r>
                        <a:rPr lang="zh-TW" altLang="en-US" sz="2000" kern="100" dirty="0">
                          <a:effectLst/>
                        </a:rPr>
                        <a:t>合歡山</a:t>
                      </a:r>
                      <a:endParaRPr lang="zh-TW" sz="2000" kern="100" dirty="0">
                        <a:solidFill>
                          <a:srgbClr val="2509F3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56389009"/>
                  </a:ext>
                </a:extLst>
              </a:tr>
              <a:tr h="5852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zh-TW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zh-TW" alt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TW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9/8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三、四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b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zh-TW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午休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幹部甄選</a:t>
                      </a:r>
                      <a:endParaRPr lang="zh-TW" sz="2000" kern="100" dirty="0">
                        <a:solidFill>
                          <a:srgbClr val="2509F3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10/16</a:t>
                      </a:r>
                      <a:r>
                        <a:rPr lang="zh-TW" alt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b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日、一</a:t>
                      </a: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zh-TW" sz="20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sz="2000" kern="100" dirty="0">
                          <a:effectLst/>
                        </a:rPr>
                        <a:t>第二梯次</a:t>
                      </a:r>
                      <a:r>
                        <a:rPr lang="zh-TW" altLang="en-US" sz="2000" kern="100" dirty="0">
                          <a:effectLst/>
                        </a:rPr>
                        <a:t>合歡山</a:t>
                      </a:r>
                      <a:endParaRPr lang="zh-TW" altLang="zh-TW" sz="2000" kern="100" dirty="0">
                        <a:solidFill>
                          <a:srgbClr val="2509F3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14635538"/>
                  </a:ext>
                </a:extLst>
              </a:tr>
              <a:tr h="5852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zh-TW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五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altLang="zh-TW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altLang="zh-TW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0~</a:t>
                      </a:r>
                      <a:r>
                        <a:rPr lang="en-US" altLang="zh-TW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altLang="zh-TW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b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altLang="zh-TW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9/17(</a:t>
                      </a:r>
                      <a:r>
                        <a:rPr lang="zh-TW" alt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六</a:t>
                      </a:r>
                      <a:r>
                        <a:rPr lang="en-US" altLang="zh-TW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)07:00~18:00</a:t>
                      </a:r>
                      <a:endParaRPr lang="zh-TW" sz="18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幹部</a:t>
                      </a:r>
                      <a:r>
                        <a:rPr lang="zh-TW" altLang="en-US" sz="2000" kern="100" dirty="0">
                          <a:effectLst/>
                        </a:rPr>
                        <a:t>室內訓練</a:t>
                      </a:r>
                      <a:endParaRPr lang="en-US" altLang="zh-TW" sz="2000" kern="1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幹部戶外訓練</a:t>
                      </a:r>
                      <a:endParaRPr lang="zh-TW" sz="2000" kern="100" dirty="0">
                        <a:solidFill>
                          <a:srgbClr val="2509F3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10/19</a:t>
                      </a:r>
                      <a:r>
                        <a:rPr lang="zh-TW" alt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三、四</a:t>
                      </a: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zh-TW" sz="20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>
                          <a:effectLst/>
                        </a:rPr>
                        <a:t>龍山國小合歡山</a:t>
                      </a:r>
                      <a:endParaRPr lang="zh-TW" altLang="zh-TW" sz="2000" kern="100" dirty="0">
                        <a:solidFill>
                          <a:srgbClr val="2509F3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02038741"/>
                  </a:ext>
                </a:extLst>
              </a:tr>
              <a:tr h="5852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9/14(</a:t>
                      </a:r>
                      <a:r>
                        <a:rPr lang="zh-TW" alt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三</a:t>
                      </a:r>
                      <a:r>
                        <a:rPr lang="en-US" altLang="zh-TW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)~9/16(</a:t>
                      </a:r>
                      <a:r>
                        <a:rPr lang="zh-TW" alt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五</a:t>
                      </a:r>
                      <a:r>
                        <a:rPr lang="en-US" altLang="zh-TW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zh-TW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第</a:t>
                      </a:r>
                      <a:r>
                        <a:rPr lang="en-US" altLang="zh-TW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zh-TW" altLang="zh-TW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節</a:t>
                      </a:r>
                      <a:endParaRPr lang="zh-TW" altLang="zh-TW" sz="18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800" kern="100" dirty="0">
                          <a:effectLst/>
                        </a:rPr>
                        <a:t>第一次跑步測驗</a:t>
                      </a:r>
                      <a:endParaRPr lang="zh-TW" altLang="zh-TW" sz="1800" kern="100" dirty="0">
                        <a:solidFill>
                          <a:srgbClr val="2509F3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10/28</a:t>
                      </a:r>
                      <a:r>
                        <a:rPr lang="zh-TW" alt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五、六</a:t>
                      </a: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zh-TW" sz="20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第三梯次</a:t>
                      </a:r>
                      <a:r>
                        <a:rPr lang="zh-TW" altLang="en-US" sz="2000" kern="100" dirty="0">
                          <a:effectLst/>
                        </a:rPr>
                        <a:t>合歡山</a:t>
                      </a:r>
                      <a:endParaRPr lang="zh-TW" altLang="zh-TW" sz="2000" kern="100" dirty="0">
                        <a:solidFill>
                          <a:srgbClr val="2509F3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16974230"/>
                  </a:ext>
                </a:extLst>
              </a:tr>
              <a:tr h="5852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US" sz="20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zh-TW" sz="20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r>
                        <a:rPr lang="en-US" sz="20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20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六</a:t>
                      </a:r>
                      <a:r>
                        <a:rPr lang="en-US" sz="20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TW" altLang="en-US" sz="20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br>
                        <a:rPr lang="en-US" altLang="zh-TW" sz="20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altLang="zh-TW" sz="20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  <a:r>
                        <a:rPr lang="en-US" sz="20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:00~1</a:t>
                      </a:r>
                      <a:r>
                        <a:rPr lang="en-US" altLang="zh-TW" sz="20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:30</a:t>
                      </a:r>
                      <a:endParaRPr lang="zh-TW" sz="20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solidFill>
                            <a:srgbClr val="FF0000"/>
                          </a:solidFill>
                          <a:effectLst/>
                        </a:rPr>
                        <a:t>合歡山</a:t>
                      </a:r>
                      <a:r>
                        <a:rPr lang="zh-TW" sz="2000" b="1" kern="100" dirty="0">
                          <a:solidFill>
                            <a:srgbClr val="FF0000"/>
                          </a:solidFill>
                          <a:effectLst/>
                        </a:rPr>
                        <a:t>室內課程</a:t>
                      </a:r>
                      <a:endParaRPr lang="zh-TW" sz="20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10/30</a:t>
                      </a:r>
                      <a:r>
                        <a:rPr lang="zh-TW" alt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b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日、一</a:t>
                      </a: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zh-TW" sz="20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sz="2000" kern="100" dirty="0">
                          <a:effectLst/>
                        </a:rPr>
                        <a:t>第</a:t>
                      </a:r>
                      <a:r>
                        <a:rPr lang="zh-TW" altLang="en-US" sz="2000" kern="100" dirty="0">
                          <a:effectLst/>
                        </a:rPr>
                        <a:t>四</a:t>
                      </a:r>
                      <a:r>
                        <a:rPr lang="zh-TW" sz="2000" kern="100" dirty="0">
                          <a:effectLst/>
                        </a:rPr>
                        <a:t>梯次</a:t>
                      </a:r>
                      <a:r>
                        <a:rPr lang="zh-TW" altLang="en-US" sz="2000" kern="100" dirty="0">
                          <a:effectLst/>
                        </a:rPr>
                        <a:t>合歡山</a:t>
                      </a:r>
                      <a:endParaRPr lang="zh-TW" altLang="zh-TW" sz="2000" kern="100" dirty="0">
                        <a:solidFill>
                          <a:srgbClr val="2509F3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10146664"/>
                  </a:ext>
                </a:extLst>
              </a:tr>
              <a:tr h="5852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zh-TW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五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altLang="zh-TW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~9/28(</a:t>
                      </a:r>
                      <a:r>
                        <a:rPr lang="zh-TW" alt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三</a:t>
                      </a:r>
                      <a:r>
                        <a:rPr lang="en-US" altLang="zh-TW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zh-TW" sz="20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00" dirty="0">
                          <a:effectLst/>
                        </a:rPr>
                        <a:t>發繳費單</a:t>
                      </a:r>
                      <a:r>
                        <a:rPr lang="en-US" altLang="zh-TW" sz="2000" kern="100" dirty="0">
                          <a:effectLst/>
                        </a:rPr>
                        <a:t>(</a:t>
                      </a:r>
                      <a:r>
                        <a:rPr lang="zh-TW" altLang="en-US" sz="2000" kern="100" dirty="0">
                          <a:effectLst/>
                        </a:rPr>
                        <a:t>暫定</a:t>
                      </a:r>
                      <a:r>
                        <a:rPr lang="en-US" altLang="zh-TW" sz="2000" kern="100" dirty="0">
                          <a:effectLst/>
                        </a:rPr>
                        <a:t>)</a:t>
                      </a:r>
                      <a:endParaRPr lang="zh-TW" sz="2000" kern="100" dirty="0">
                        <a:solidFill>
                          <a:srgbClr val="2509F3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11/4</a:t>
                      </a:r>
                      <a:r>
                        <a:rPr lang="zh-TW" alt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b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zh-TW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五</a:t>
                      </a:r>
                      <a:r>
                        <a:rPr lang="zh-TW" alt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、六</a:t>
                      </a: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zh-TW" sz="20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kern="100" dirty="0">
                          <a:effectLst/>
                        </a:rPr>
                        <a:t>第</a:t>
                      </a:r>
                      <a:r>
                        <a:rPr lang="zh-TW" altLang="en-US" sz="2000" kern="100" dirty="0">
                          <a:effectLst/>
                        </a:rPr>
                        <a:t>五</a:t>
                      </a:r>
                      <a:r>
                        <a:rPr lang="zh-TW" altLang="zh-TW" sz="2000" kern="100" dirty="0">
                          <a:effectLst/>
                        </a:rPr>
                        <a:t>梯次</a:t>
                      </a:r>
                      <a:r>
                        <a:rPr lang="zh-TW" altLang="en-US" sz="2000" kern="100" dirty="0">
                          <a:effectLst/>
                        </a:rPr>
                        <a:t>合歡山</a:t>
                      </a:r>
                      <a:endParaRPr lang="zh-TW" altLang="zh-TW" sz="2000" kern="100" dirty="0">
                        <a:solidFill>
                          <a:srgbClr val="2509F3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64850044"/>
                  </a:ext>
                </a:extLst>
              </a:tr>
              <a:tr h="5852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三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)~</a:t>
                      </a: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五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第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zh-TW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節</a:t>
                      </a:r>
                      <a:endParaRPr lang="zh-TW" sz="20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第二次跑步測驗</a:t>
                      </a:r>
                      <a:endParaRPr lang="zh-TW" sz="2000" kern="100" dirty="0">
                        <a:solidFill>
                          <a:srgbClr val="2509F3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11/6</a:t>
                      </a:r>
                      <a:r>
                        <a:rPr lang="zh-TW" alt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日、一</a:t>
                      </a:r>
                      <a:r>
                        <a:rPr lang="en-US" altLang="zh-TW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zh-TW" sz="20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>
                          <a:effectLst/>
                        </a:rPr>
                        <a:t>合歡山預備梯次</a:t>
                      </a:r>
                      <a:endParaRPr lang="zh-TW" altLang="zh-TW" sz="2000" kern="100" dirty="0">
                        <a:solidFill>
                          <a:srgbClr val="2509F3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800728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46796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820445" y="0"/>
            <a:ext cx="8911687" cy="1280890"/>
          </a:xfrm>
        </p:spPr>
        <p:txBody>
          <a:bodyPr>
            <a:normAutofit/>
          </a:bodyPr>
          <a:lstStyle/>
          <a:p>
            <a:r>
              <a:rPr lang="zh-TW" altLang="en-US" sz="54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六、室內課程表</a:t>
            </a:r>
            <a:r>
              <a:rPr lang="en-US" altLang="zh-TW" sz="54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(9/24)</a:t>
            </a:r>
            <a:endParaRPr lang="zh-TW" altLang="en-US" sz="54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1746883"/>
              </p:ext>
            </p:extLst>
          </p:nvPr>
        </p:nvGraphicFramePr>
        <p:xfrm>
          <a:off x="1864331" y="1147538"/>
          <a:ext cx="9766194" cy="546181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{21E4AEA4-8DFA-4A89-87EB-49C32662AFE0}</a:tableStyleId>
              </a:tblPr>
              <a:tblGrid>
                <a:gridCol w="2885583">
                  <a:extLst>
                    <a:ext uri="{9D8B030D-6E8A-4147-A177-3AD203B41FA5}">
                      <a16:colId xmlns:a16="http://schemas.microsoft.com/office/drawing/2014/main" val="1856269622"/>
                    </a:ext>
                  </a:extLst>
                </a:gridCol>
                <a:gridCol w="2885583">
                  <a:extLst>
                    <a:ext uri="{9D8B030D-6E8A-4147-A177-3AD203B41FA5}">
                      <a16:colId xmlns:a16="http://schemas.microsoft.com/office/drawing/2014/main" val="3176852061"/>
                    </a:ext>
                  </a:extLst>
                </a:gridCol>
                <a:gridCol w="2019397">
                  <a:extLst>
                    <a:ext uri="{9D8B030D-6E8A-4147-A177-3AD203B41FA5}">
                      <a16:colId xmlns:a16="http://schemas.microsoft.com/office/drawing/2014/main" val="897328353"/>
                    </a:ext>
                  </a:extLst>
                </a:gridCol>
                <a:gridCol w="1975631">
                  <a:extLst>
                    <a:ext uri="{9D8B030D-6E8A-4147-A177-3AD203B41FA5}">
                      <a16:colId xmlns:a16="http://schemas.microsoft.com/office/drawing/2014/main" val="4169702784"/>
                    </a:ext>
                  </a:extLst>
                </a:gridCol>
              </a:tblGrid>
              <a:tr h="4942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日</a:t>
                      </a:r>
                      <a:r>
                        <a:rPr lang="en-US" sz="2000" kern="100" dirty="0">
                          <a:effectLst/>
                        </a:rPr>
                        <a:t>   </a:t>
                      </a:r>
                      <a:r>
                        <a:rPr lang="zh-TW" sz="2000" kern="100" dirty="0">
                          <a:effectLst/>
                        </a:rPr>
                        <a:t>期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6068" marR="560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課 程 內 容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6068" marR="560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</a:rPr>
                        <a:t>師</a:t>
                      </a:r>
                      <a:r>
                        <a:rPr lang="en-US" sz="2000" kern="100">
                          <a:effectLst/>
                        </a:rPr>
                        <a:t>   </a:t>
                      </a:r>
                      <a:r>
                        <a:rPr lang="zh-TW" sz="2000" kern="100">
                          <a:effectLst/>
                        </a:rPr>
                        <a:t>資</a:t>
                      </a:r>
                      <a:endParaRPr lang="zh-TW" sz="2000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6068" marR="560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上課地點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6068" marR="560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3570420"/>
                  </a:ext>
                </a:extLst>
              </a:tr>
              <a:tr h="6477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Am 07:50</a:t>
                      </a:r>
                      <a:r>
                        <a:rPr lang="zh-TW" sz="2000" kern="100" dirty="0">
                          <a:effectLst/>
                        </a:rPr>
                        <a:t>〜</a:t>
                      </a:r>
                      <a:r>
                        <a:rPr lang="en-US" altLang="zh-TW" sz="2000" kern="100" dirty="0">
                          <a:effectLst/>
                        </a:rPr>
                        <a:t>08</a:t>
                      </a:r>
                      <a:r>
                        <a:rPr lang="en-US" sz="2000" kern="100" dirty="0">
                          <a:effectLst/>
                        </a:rPr>
                        <a:t>:00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6068" marR="560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報到、發課程手冊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6068" marR="560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7456196"/>
                  </a:ext>
                </a:extLst>
              </a:tr>
              <a:tr h="6477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Am 08:00</a:t>
                      </a:r>
                      <a:r>
                        <a:rPr lang="zh-TW" sz="2000" kern="100" dirty="0">
                          <a:effectLst/>
                        </a:rPr>
                        <a:t>〜</a:t>
                      </a:r>
                      <a:r>
                        <a:rPr lang="en-US" altLang="zh-TW" sz="2000" kern="100" dirty="0">
                          <a:effectLst/>
                        </a:rPr>
                        <a:t>08</a:t>
                      </a:r>
                      <a:r>
                        <a:rPr lang="en-US" sz="2000" kern="100" dirty="0">
                          <a:effectLst/>
                        </a:rPr>
                        <a:t>:20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6068" marR="560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課程說明與分享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6068" marR="560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5170"/>
                  </a:ext>
                </a:extLst>
              </a:tr>
              <a:tr h="917859"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Am 08:30</a:t>
                      </a:r>
                      <a:r>
                        <a:rPr lang="zh-TW" sz="2000" kern="100" dirty="0">
                          <a:effectLst/>
                        </a:rPr>
                        <a:t>〜</a:t>
                      </a:r>
                      <a:r>
                        <a:rPr lang="en-US" altLang="zh-TW" sz="2000" kern="100" dirty="0">
                          <a:effectLst/>
                        </a:rPr>
                        <a:t>09</a:t>
                      </a:r>
                      <a:r>
                        <a:rPr lang="en-US" sz="2000" kern="100" dirty="0">
                          <a:effectLst/>
                        </a:rPr>
                        <a:t>:15</a:t>
                      </a:r>
                      <a:endParaRPr lang="zh-TW" sz="2000" kern="1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Am 09:25</a:t>
                      </a:r>
                      <a:r>
                        <a:rPr lang="zh-TW" sz="2000" kern="100" dirty="0">
                          <a:effectLst/>
                        </a:rPr>
                        <a:t>〜</a:t>
                      </a:r>
                      <a:r>
                        <a:rPr lang="en-US" altLang="zh-TW" sz="2000" kern="100" dirty="0">
                          <a:effectLst/>
                        </a:rPr>
                        <a:t>10</a:t>
                      </a:r>
                      <a:r>
                        <a:rPr lang="en-US" sz="2000" kern="100" dirty="0">
                          <a:effectLst/>
                        </a:rPr>
                        <a:t>:10</a:t>
                      </a:r>
                      <a:endParaRPr lang="zh-TW" sz="2000" kern="1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Am 10:20</a:t>
                      </a:r>
                      <a:r>
                        <a:rPr lang="zh-TW" sz="2000" kern="100" dirty="0">
                          <a:effectLst/>
                        </a:rPr>
                        <a:t>〜</a:t>
                      </a:r>
                      <a:r>
                        <a:rPr lang="en-US" sz="2000" kern="100" dirty="0">
                          <a:effectLst/>
                        </a:rPr>
                        <a:t>11:05</a:t>
                      </a:r>
                      <a:endParaRPr lang="zh-TW" sz="2000" kern="1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(ABC</a:t>
                      </a:r>
                      <a:r>
                        <a:rPr lang="zh-TW" altLang="en-US" sz="2000" kern="100" dirty="0">
                          <a:effectLst/>
                        </a:rPr>
                        <a:t>三</a:t>
                      </a:r>
                      <a:r>
                        <a:rPr lang="zh-TW" sz="2000" kern="100" dirty="0">
                          <a:effectLst/>
                        </a:rPr>
                        <a:t>組分站</a:t>
                      </a:r>
                      <a:r>
                        <a:rPr lang="en-US" sz="2000" kern="100" dirty="0">
                          <a:effectLst/>
                        </a:rPr>
                        <a:t>)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6068" marR="560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台灣的冰河地形</a:t>
                      </a:r>
                      <a:br>
                        <a:rPr lang="en-US" sz="2000" kern="100" dirty="0">
                          <a:effectLst/>
                        </a:rPr>
                      </a:br>
                      <a:r>
                        <a:rPr lang="zh-TW" sz="2000" kern="100" dirty="0">
                          <a:effectLst/>
                        </a:rPr>
                        <a:t>秋季的星空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6068" marR="560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600" kern="100" dirty="0">
                          <a:effectLst/>
                        </a:rPr>
                        <a:t>蔡淳宇、吳柏賢</a:t>
                      </a:r>
                      <a:r>
                        <a:rPr lang="zh-TW" sz="1600" kern="100" dirty="0">
                          <a:effectLst/>
                        </a:rPr>
                        <a:t>老師</a:t>
                      </a:r>
                      <a:br>
                        <a:rPr lang="en-US" altLang="zh-TW" sz="2000" kern="100" dirty="0">
                          <a:effectLst/>
                        </a:rPr>
                      </a:br>
                      <a:r>
                        <a:rPr lang="zh-TW" altLang="zh-TW" sz="2000" kern="100" dirty="0">
                          <a:effectLst/>
                        </a:rPr>
                        <a:t>陳志如老師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6068" marR="560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</a:rPr>
                        <a:t>視聽教室</a:t>
                      </a:r>
                      <a:endParaRPr lang="zh-TW" sz="2000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6068" marR="560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0464237"/>
                  </a:ext>
                </a:extLst>
              </a:tr>
              <a:tr h="9178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高山生態課程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6068" marR="560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蔡明曉老師</a:t>
                      </a:r>
                      <a:endParaRPr lang="en-US" altLang="zh-TW" sz="16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生物科教師</a:t>
                      </a:r>
                      <a:endParaRPr lang="zh-TW" sz="2000" kern="1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6068" marR="560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會議室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6068" marR="560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9756198"/>
                  </a:ext>
                </a:extLst>
              </a:tr>
              <a:tr h="91712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kern="100" dirty="0">
                          <a:effectLst/>
                        </a:rPr>
                        <a:t>登山技巧與裝備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6068" marR="560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kern="100" dirty="0">
                          <a:effectLst/>
                        </a:rPr>
                        <a:t>高中幹部</a:t>
                      </a:r>
                      <a:br>
                        <a:rPr lang="en-US" altLang="zh-TW" sz="2000" kern="100" dirty="0">
                          <a:effectLst/>
                        </a:rPr>
                      </a:br>
                      <a:r>
                        <a:rPr lang="zh-TW" sz="2000" kern="100" dirty="0">
                          <a:effectLst/>
                        </a:rPr>
                        <a:t>廖文邦老師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6068" marR="560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圖書室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6068" marR="560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564740"/>
                  </a:ext>
                </a:extLst>
              </a:tr>
              <a:tr h="91933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kern="100" dirty="0">
                          <a:effectLst/>
                        </a:rPr>
                        <a:t>Pm 11:10</a:t>
                      </a:r>
                      <a:r>
                        <a:rPr lang="zh-TW" altLang="zh-TW" sz="2000" kern="100" dirty="0">
                          <a:effectLst/>
                        </a:rPr>
                        <a:t>〜</a:t>
                      </a:r>
                      <a:r>
                        <a:rPr lang="en-US" altLang="zh-TW" sz="2000" kern="100" dirty="0">
                          <a:effectLst/>
                        </a:rPr>
                        <a:t>12:00</a:t>
                      </a:r>
                      <a:endParaRPr lang="zh-TW" altLang="zh-TW" sz="2000" kern="1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56068" marR="560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kern="100" dirty="0">
                          <a:effectLst/>
                        </a:rPr>
                        <a:t>小隊默契培養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6068" marR="560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kern="100" dirty="0">
                          <a:effectLst/>
                        </a:rPr>
                        <a:t>魏子超</a:t>
                      </a:r>
                      <a:r>
                        <a:rPr lang="zh-TW" sz="2000" kern="100" dirty="0">
                          <a:effectLst/>
                        </a:rPr>
                        <a:t>老師</a:t>
                      </a:r>
                    </a:p>
                  </a:txBody>
                  <a:tcPr marL="56068" marR="560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kern="100" dirty="0">
                          <a:effectLst/>
                        </a:rPr>
                        <a:t>中央</a:t>
                      </a:r>
                      <a:r>
                        <a:rPr lang="zh-TW" sz="2000" kern="100" dirty="0">
                          <a:effectLst/>
                        </a:rPr>
                        <a:t>廣場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56068" marR="560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29742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91764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08589" y="41772"/>
            <a:ext cx="10566400" cy="1143000"/>
          </a:xfrm>
          <a:noFill/>
        </p:spPr>
        <p:txBody>
          <a:bodyPr/>
          <a:lstStyle/>
          <a:p>
            <a:pPr algn="ctr"/>
            <a:r>
              <a:rPr lang="zh-TW" altLang="en-US" sz="44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合歡越嶺古道</a:t>
            </a:r>
          </a:p>
        </p:txBody>
      </p:sp>
      <p:pic>
        <p:nvPicPr>
          <p:cNvPr id="37891" name="Picture 3" descr="F:\DCIM\104LEICA\L1040585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3" cstate="email"/>
          <a:srcRect t="7464" b="8186"/>
          <a:stretch/>
        </p:blipFill>
        <p:spPr bwMode="auto">
          <a:xfrm>
            <a:off x="3766658" y="2406770"/>
            <a:ext cx="7612542" cy="3027871"/>
          </a:xfrm>
          <a:prstGeom prst="rect">
            <a:avLst/>
          </a:prstGeom>
          <a:noFill/>
        </p:spPr>
      </p:pic>
      <p:pic>
        <p:nvPicPr>
          <p:cNvPr id="37890" name="Picture 2" descr="F:\DCIM\104LEICA\L1040584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39015" y="2403704"/>
            <a:ext cx="5870410" cy="3023689"/>
          </a:xfrm>
          <a:prstGeom prst="rect">
            <a:avLst/>
          </a:prstGeom>
          <a:noFill/>
        </p:spPr>
      </p:pic>
      <p:sp>
        <p:nvSpPr>
          <p:cNvPr id="6" name="向下箭號 5"/>
          <p:cNvSpPr/>
          <p:nvPr/>
        </p:nvSpPr>
        <p:spPr>
          <a:xfrm>
            <a:off x="667975" y="1526294"/>
            <a:ext cx="81228" cy="259228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向下箭號 6"/>
          <p:cNvSpPr/>
          <p:nvPr/>
        </p:nvSpPr>
        <p:spPr>
          <a:xfrm>
            <a:off x="1886395" y="1532042"/>
            <a:ext cx="81228" cy="219202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向下箭號 7"/>
          <p:cNvSpPr/>
          <p:nvPr/>
        </p:nvSpPr>
        <p:spPr>
          <a:xfrm>
            <a:off x="3269161" y="1546174"/>
            <a:ext cx="81228" cy="20520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向下箭號 8"/>
          <p:cNvSpPr/>
          <p:nvPr/>
        </p:nvSpPr>
        <p:spPr>
          <a:xfrm>
            <a:off x="5460426" y="1549486"/>
            <a:ext cx="81228" cy="19800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向下箭號 9"/>
          <p:cNvSpPr/>
          <p:nvPr/>
        </p:nvSpPr>
        <p:spPr>
          <a:xfrm>
            <a:off x="3835866" y="1543538"/>
            <a:ext cx="81228" cy="248404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向下箭號 10"/>
          <p:cNvSpPr/>
          <p:nvPr/>
        </p:nvSpPr>
        <p:spPr>
          <a:xfrm>
            <a:off x="7653581" y="1537790"/>
            <a:ext cx="81228" cy="176396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向下箭號 11"/>
          <p:cNvSpPr/>
          <p:nvPr/>
        </p:nvSpPr>
        <p:spPr>
          <a:xfrm>
            <a:off x="10609715" y="1592711"/>
            <a:ext cx="74744" cy="148695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412073" y="1184772"/>
            <a:ext cx="11302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FFFF00"/>
                </a:solidFill>
              </a:rPr>
              <a:t>昆陽</a:t>
            </a:r>
            <a:r>
              <a:rPr lang="en-US" altLang="zh-TW" dirty="0"/>
              <a:t>	</a:t>
            </a:r>
            <a:r>
              <a:rPr lang="zh-TW" altLang="en-US" dirty="0"/>
              <a:t>       </a:t>
            </a:r>
            <a:r>
              <a:rPr lang="en-US" altLang="zh-TW" dirty="0"/>
              <a:t>1	          </a:t>
            </a:r>
            <a:r>
              <a:rPr lang="zh-TW" altLang="en-US" dirty="0"/>
              <a:t>   </a:t>
            </a:r>
            <a:r>
              <a:rPr lang="en-US" altLang="zh-TW" dirty="0"/>
              <a:t> 2  </a:t>
            </a:r>
            <a:r>
              <a:rPr lang="zh-TW" altLang="en-US" dirty="0"/>
              <a:t> </a:t>
            </a:r>
            <a:r>
              <a:rPr lang="zh-TW" altLang="en-US" sz="2000" dirty="0">
                <a:solidFill>
                  <a:srgbClr val="FFFF00"/>
                </a:solidFill>
              </a:rPr>
              <a:t>登山口</a:t>
            </a:r>
            <a:r>
              <a:rPr lang="en-US" altLang="zh-TW" dirty="0"/>
              <a:t>	</a:t>
            </a:r>
            <a:r>
              <a:rPr lang="zh-TW" altLang="en-US" dirty="0"/>
              <a:t>             </a:t>
            </a:r>
            <a:r>
              <a:rPr lang="en-US" altLang="zh-TW" dirty="0"/>
              <a:t>3		</a:t>
            </a:r>
            <a:r>
              <a:rPr lang="zh-TW" altLang="en-US" dirty="0"/>
              <a:t>                  </a:t>
            </a:r>
            <a:r>
              <a:rPr lang="en-US" altLang="zh-TW" dirty="0"/>
              <a:t>4</a:t>
            </a:r>
            <a:r>
              <a:rPr lang="zh-TW" altLang="en-US" dirty="0"/>
              <a:t>   </a:t>
            </a:r>
            <a:r>
              <a:rPr lang="zh-TW" altLang="en-US" sz="2000" dirty="0">
                <a:solidFill>
                  <a:srgbClr val="FFFF00"/>
                </a:solidFill>
              </a:rPr>
              <a:t>                          合歡主峰</a:t>
            </a:r>
            <a:r>
              <a:rPr lang="en-US" altLang="zh-TW" sz="2000" dirty="0">
                <a:solidFill>
                  <a:srgbClr val="FFFF00"/>
                </a:solidFill>
              </a:rPr>
              <a:t>3417m</a:t>
            </a:r>
            <a:r>
              <a:rPr lang="zh-TW" altLang="en-US" sz="2000" dirty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84622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B5BDCA4-58B4-444D-A2A3-4B1506D73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427975C3-295B-8A48-AB2E-A1649CBBA9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07"/>
            <a:ext cx="12192000" cy="6856893"/>
          </a:xfrm>
        </p:spPr>
      </p:pic>
    </p:spTree>
    <p:extLst>
      <p:ext uri="{BB962C8B-B14F-4D97-AF65-F5344CB8AC3E}">
        <p14:creationId xmlns:p14="http://schemas.microsoft.com/office/powerpoint/2010/main" val="33315089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5D910B5-1CAC-9647-A6CA-545BE0D8F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7750492-F91F-2B43-9BDF-1D4D5A5C08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B500EB5A-D8F3-5848-975D-91A08518B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1" y="3158236"/>
            <a:ext cx="10287000" cy="369976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94F9DCDE-AB8F-F24A-B538-121D786C6D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592"/>
          <a:stretch/>
        </p:blipFill>
        <p:spPr>
          <a:xfrm>
            <a:off x="684211" y="0"/>
            <a:ext cx="10287000" cy="309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1474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 dirty="0"/>
              <a:t>謹慎選擇內外衣物</a:t>
            </a: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sz="quarter" idx="13"/>
          </p:nvPr>
        </p:nvGraphicFramePr>
        <p:xfrm>
          <a:off x="2133600" y="1600200"/>
          <a:ext cx="7924800" cy="4853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C:\Users\HP-listen\AppData\Local\Microsoft\Windows\Temporary Internet Files\Content.IE5\1LNDFE8B\MC900445490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0844" y="2362327"/>
            <a:ext cx="1172920" cy="121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P-listen\AppData\Local\Microsoft\Windows\Temporary Internet Files\Content.IE5\FDSOFRNL\MC900383632[1]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4633" y="4293096"/>
            <a:ext cx="1028223" cy="122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5765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LMC\98合歡山\2009合歡山\IMG_6910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017588" y="42864"/>
            <a:ext cx="10158413" cy="6772275"/>
          </a:xfrm>
          <a:prstGeom prst="rect">
            <a:avLst/>
          </a:prstGeom>
          <a:noFill/>
        </p:spPr>
      </p:pic>
      <p:sp>
        <p:nvSpPr>
          <p:cNvPr id="5" name="直線圖說文字 1 4"/>
          <p:cNvSpPr/>
          <p:nvPr/>
        </p:nvSpPr>
        <p:spPr>
          <a:xfrm>
            <a:off x="6384032" y="2708920"/>
            <a:ext cx="1512168" cy="792088"/>
          </a:xfrm>
          <a:prstGeom prst="borderCallout1">
            <a:avLst>
              <a:gd name="adj1" fmla="val 18750"/>
              <a:gd name="adj2" fmla="val -8333"/>
              <a:gd name="adj3" fmla="val 234276"/>
              <a:gd name="adj4" fmla="val -1007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登山杖</a:t>
            </a:r>
          </a:p>
        </p:txBody>
      </p:sp>
      <p:sp>
        <p:nvSpPr>
          <p:cNvPr id="6" name="直線圖說文字 1 5"/>
          <p:cNvSpPr/>
          <p:nvPr/>
        </p:nvSpPr>
        <p:spPr>
          <a:xfrm>
            <a:off x="5122658" y="1381267"/>
            <a:ext cx="1672225" cy="792088"/>
          </a:xfrm>
          <a:prstGeom prst="borderCallout1">
            <a:avLst>
              <a:gd name="adj1" fmla="val 52511"/>
              <a:gd name="adj2" fmla="val -2659"/>
              <a:gd name="adj3" fmla="val 202756"/>
              <a:gd name="adj4" fmla="val -436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保暖防風遮陽帽</a:t>
            </a:r>
          </a:p>
        </p:txBody>
      </p:sp>
      <p:sp>
        <p:nvSpPr>
          <p:cNvPr id="7" name="直線圖說文字 1 6"/>
          <p:cNvSpPr/>
          <p:nvPr/>
        </p:nvSpPr>
        <p:spPr>
          <a:xfrm>
            <a:off x="1919536" y="1628800"/>
            <a:ext cx="1512168" cy="792088"/>
          </a:xfrm>
          <a:prstGeom prst="borderCallout1">
            <a:avLst>
              <a:gd name="adj1" fmla="val 108912"/>
              <a:gd name="adj2" fmla="val 95088"/>
              <a:gd name="adj3" fmla="val 234464"/>
              <a:gd name="adj4" fmla="val 1121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背包</a:t>
            </a:r>
          </a:p>
        </p:txBody>
      </p:sp>
      <p:sp>
        <p:nvSpPr>
          <p:cNvPr id="8" name="直線圖說文字 1 7"/>
          <p:cNvSpPr/>
          <p:nvPr/>
        </p:nvSpPr>
        <p:spPr>
          <a:xfrm>
            <a:off x="1524000" y="2852936"/>
            <a:ext cx="1512168" cy="792088"/>
          </a:xfrm>
          <a:prstGeom prst="borderCallout1">
            <a:avLst>
              <a:gd name="adj1" fmla="val 108912"/>
              <a:gd name="adj2" fmla="val 95088"/>
              <a:gd name="adj3" fmla="val 139698"/>
              <a:gd name="adj4" fmla="val 1446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排汗衣</a:t>
            </a:r>
          </a:p>
        </p:txBody>
      </p:sp>
      <p:sp>
        <p:nvSpPr>
          <p:cNvPr id="9" name="直線圖說文字 1 8"/>
          <p:cNvSpPr/>
          <p:nvPr/>
        </p:nvSpPr>
        <p:spPr>
          <a:xfrm>
            <a:off x="7104112" y="4509120"/>
            <a:ext cx="1512168" cy="792088"/>
          </a:xfrm>
          <a:prstGeom prst="borderCallout1">
            <a:avLst>
              <a:gd name="adj1" fmla="val 18750"/>
              <a:gd name="adj2" fmla="val -8333"/>
              <a:gd name="adj3" fmla="val 118834"/>
              <a:gd name="adj4" fmla="val -1440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抓地力佳的鞋子</a:t>
            </a:r>
          </a:p>
        </p:txBody>
      </p:sp>
    </p:spTree>
    <p:extLst>
      <p:ext uri="{BB962C8B-B14F-4D97-AF65-F5344CB8AC3E}">
        <p14:creationId xmlns:p14="http://schemas.microsoft.com/office/powerpoint/2010/main" val="311848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EB33028-0268-2744-8C22-E5A13CE0B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32" y="2242284"/>
            <a:ext cx="4693968" cy="340156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3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孩子必須從吃苦耐勞中，</a:t>
            </a:r>
            <a:br>
              <a:rPr kumimoji="1" lang="en-US" altLang="zh-CN" sz="3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kumimoji="1" lang="zh-CN" altLang="en-US" sz="3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去培養適應環境的能力</a:t>
            </a:r>
            <a:br>
              <a:rPr kumimoji="1" lang="en-US" altLang="zh-CN" sz="3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kumimoji="1" lang="zh-CN" altLang="en-US" sz="3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和改變世界的本領！</a:t>
            </a:r>
            <a:br>
              <a:rPr kumimoji="1" lang="en-US" altLang="zh-CN" sz="3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kumimoji="1" lang="zh-TW" altLang="en-US" sz="32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425" y="1418655"/>
            <a:ext cx="6731760" cy="504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5746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2800" y="274637"/>
            <a:ext cx="10566400" cy="1942351"/>
          </a:xfrm>
        </p:spPr>
        <p:txBody>
          <a:bodyPr>
            <a:noAutofit/>
          </a:bodyPr>
          <a:lstStyle/>
          <a:p>
            <a:pPr algn="ctr"/>
            <a:r>
              <a:rPr lang="zh-TW" altLang="en-US" sz="48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沒有任何一種款式或質料</a:t>
            </a:r>
            <a:br>
              <a:rPr lang="en-US" altLang="zh-TW" sz="48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8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可以適用每個人或所有狀況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952501" y="1988840"/>
            <a:ext cx="7924800" cy="4114800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體型</a:t>
            </a:r>
            <a:endParaRPr lang="en-US" altLang="zh-TW" sz="36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代謝速率</a:t>
            </a:r>
            <a:endParaRPr lang="en-US" altLang="zh-TW" sz="36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環境</a:t>
            </a:r>
            <a:endParaRPr lang="en-US" altLang="zh-TW" sz="36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經驗</a:t>
            </a:r>
          </a:p>
        </p:txBody>
      </p:sp>
      <p:sp>
        <p:nvSpPr>
          <p:cNvPr id="4" name="右大括弧 3"/>
          <p:cNvSpPr/>
          <p:nvPr/>
        </p:nvSpPr>
        <p:spPr>
          <a:xfrm>
            <a:off x="3616797" y="2858108"/>
            <a:ext cx="1008112" cy="2376264"/>
          </a:xfrm>
          <a:prstGeom prst="rightBrace">
            <a:avLst>
              <a:gd name="adj1" fmla="val 8333"/>
              <a:gd name="adj2" fmla="val 48869"/>
            </a:avLst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2800" dirty="0"/>
          </a:p>
        </p:txBody>
      </p:sp>
      <p:sp>
        <p:nvSpPr>
          <p:cNvPr id="5" name="矩形 4"/>
          <p:cNvSpPr/>
          <p:nvPr/>
        </p:nvSpPr>
        <p:spPr>
          <a:xfrm>
            <a:off x="4914901" y="3169077"/>
            <a:ext cx="6626697" cy="175432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有系統的層次穿衣，發揮衣服的最大效能</a:t>
            </a:r>
          </a:p>
        </p:txBody>
      </p:sp>
    </p:spTree>
    <p:extLst>
      <p:ext uri="{BB962C8B-B14F-4D97-AF65-F5344CB8AC3E}">
        <p14:creationId xmlns:p14="http://schemas.microsoft.com/office/powerpoint/2010/main" val="37822077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要領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貼身內層─排汗性佳，保持皮膚乾燥</a:t>
            </a:r>
            <a:r>
              <a:rPr lang="en-US" altLang="zh-TW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濕易散失熱量</a:t>
            </a:r>
            <a:r>
              <a:rPr lang="en-US" altLang="zh-TW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保暖層─應包住周身的空氣</a:t>
            </a:r>
            <a:r>
              <a:rPr lang="en-US" altLang="zh-TW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具調整性</a:t>
            </a:r>
            <a:r>
              <a:rPr lang="en-US" altLang="zh-TW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外層─防風、防雨、防曬</a:t>
            </a:r>
            <a:endParaRPr lang="en-US" altLang="zh-TW" sz="32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32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b="1" u="sng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隨時調整身上的衣物</a:t>
            </a:r>
            <a:endParaRPr lang="en-US" altLang="zh-TW" sz="3200" b="1" u="sng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b="1" u="sng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頭與四肢</a:t>
            </a:r>
            <a:r>
              <a:rPr lang="en-US" altLang="zh-TW" sz="3200" b="1" u="sng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b="1" u="sng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帽子、手套或頭巾</a:t>
            </a:r>
            <a:r>
              <a:rPr lang="en-US" altLang="zh-TW" sz="3200" b="1" u="sng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)=</a:t>
            </a:r>
            <a:r>
              <a:rPr lang="zh-TW" altLang="en-US" sz="3200" b="1" u="sng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身體</a:t>
            </a:r>
          </a:p>
        </p:txBody>
      </p:sp>
    </p:spTree>
    <p:extLst>
      <p:ext uri="{BB962C8B-B14F-4D97-AF65-F5344CB8AC3E}">
        <p14:creationId xmlns:p14="http://schemas.microsoft.com/office/powerpoint/2010/main" val="1509582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打包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924799" y="1600199"/>
            <a:ext cx="10609545" cy="4487449"/>
          </a:xfrm>
        </p:spPr>
        <p:txBody>
          <a:bodyPr>
            <a:normAutofit fontScale="92500"/>
          </a:bodyPr>
          <a:lstStyle/>
          <a:p>
            <a:r>
              <a:rPr lang="zh-TW" altLang="en-US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背包─  熱水、</a:t>
            </a:r>
            <a:r>
              <a:rPr lang="en-US" altLang="zh-TW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150g</a:t>
            </a:r>
            <a:r>
              <a:rPr lang="zh-TW" altLang="en-US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糧食、頭燈、面紙、封口袋、背包防水塑膠袋</a:t>
            </a:r>
            <a:r>
              <a:rPr lang="en-US" altLang="zh-TW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多層次衣服</a:t>
            </a:r>
            <a:r>
              <a:rPr lang="en-US" altLang="zh-TW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40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減</a:t>
            </a:r>
            <a:r>
              <a:rPr lang="zh-TW" altLang="en-US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穿戴好的</a:t>
            </a:r>
            <a:r>
              <a:rPr lang="en-US" altLang="zh-TW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zh-TW" altLang="en-US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行李─  </a:t>
            </a:r>
            <a:r>
              <a:rPr lang="zh-TW" altLang="en-US" sz="40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一套</a:t>
            </a:r>
            <a:r>
              <a:rPr lang="zh-TW" altLang="en-US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貼身衣服、小毛巾、牙刷、</a:t>
            </a:r>
            <a:r>
              <a:rPr lang="zh-TW" altLang="en-US" sz="40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一套</a:t>
            </a:r>
            <a:r>
              <a:rPr lang="zh-TW" altLang="en-US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保暖衣帽</a:t>
            </a:r>
            <a:r>
              <a:rPr lang="en-US" altLang="zh-TW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可棉質</a:t>
            </a:r>
            <a:r>
              <a:rPr lang="en-US" altLang="zh-TW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、襪子、可密封的餐碗具</a:t>
            </a:r>
            <a:endParaRPr lang="en-US" altLang="zh-TW" sz="40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隨身─  個人藥物、零錢、健保卡</a:t>
            </a:r>
            <a:r>
              <a:rPr lang="en-US" altLang="zh-TW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….</a:t>
            </a:r>
            <a:br>
              <a:rPr lang="en-US" altLang="zh-TW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40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765535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AE2951-038D-2248-B748-DFDA6EA14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885" cy="6858000"/>
          </a:xfrm>
        </p:spPr>
      </p:pic>
    </p:spTree>
    <p:extLst>
      <p:ext uri="{BB962C8B-B14F-4D97-AF65-F5344CB8AC3E}">
        <p14:creationId xmlns:p14="http://schemas.microsoft.com/office/powerpoint/2010/main" val="22361872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內容版面配置區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421" y="0"/>
            <a:ext cx="11004511" cy="6877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489943" y="1918976"/>
            <a:ext cx="4279773" cy="1510024"/>
          </a:xfrm>
        </p:spPr>
        <p:txBody>
          <a:bodyPr>
            <a:noAutofit/>
          </a:bodyPr>
          <a:lstStyle/>
          <a:p>
            <a:r>
              <a:rPr lang="zh-TW" altLang="zh-TW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教育不缺理論，</a:t>
            </a:r>
            <a:br>
              <a:rPr lang="en-US" altLang="zh-TW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r>
              <a:rPr lang="zh-TW" altLang="zh-TW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只缺勇氣！</a:t>
            </a:r>
            <a:endParaRPr lang="zh-TW" alt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721912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圓角矩形 4"/>
          <p:cNvSpPr/>
          <p:nvPr/>
        </p:nvSpPr>
        <p:spPr>
          <a:xfrm>
            <a:off x="3491989" y="3199583"/>
            <a:ext cx="1368152" cy="2160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1940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33886" y="121838"/>
            <a:ext cx="7705725" cy="882253"/>
          </a:xfrm>
        </p:spPr>
        <p:txBody>
          <a:bodyPr>
            <a:normAutofit/>
          </a:bodyPr>
          <a:lstStyle/>
          <a:p>
            <a:pPr algn="ctr">
              <a:defRPr>
                <a:uFillTx/>
              </a:defRPr>
            </a:pPr>
            <a:r>
              <a:rPr lang="zh-TW" altLang="en-US" sz="36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老師不再是威權的「知識提供者」</a:t>
            </a:r>
            <a:endParaRPr lang="zh-TW" altLang="zh-TW" sz="3600" b="1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9" y="4005261"/>
            <a:ext cx="3419476" cy="256460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549" y="1325163"/>
            <a:ext cx="3419476" cy="256460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23" y="4005261"/>
            <a:ext cx="3419476" cy="256460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886" y="4005261"/>
            <a:ext cx="3419476" cy="256460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1325163"/>
            <a:ext cx="3419476" cy="256460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24" y="1325163"/>
            <a:ext cx="3419476" cy="256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281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4D4407A8-F932-5D42-A68B-FEC1294543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05" y="1035476"/>
            <a:ext cx="2833687" cy="3778250"/>
          </a:xfr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F74C4AE1-93BB-1D4E-B6CB-D25C9E690E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2024" y="1035476"/>
            <a:ext cx="3965713" cy="5287617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D6FC2725-2379-0643-BF42-00BA8DA467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0068" y="1035476"/>
            <a:ext cx="4686980" cy="4222376"/>
          </a:xfrm>
          <a:prstGeom prst="rect">
            <a:avLst/>
          </a:prstGeom>
        </p:spPr>
      </p:pic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78A669A6-BF45-B447-A09E-0132246D98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4808518"/>
              </p:ext>
            </p:extLst>
          </p:nvPr>
        </p:nvGraphicFramePr>
        <p:xfrm>
          <a:off x="251405" y="4789663"/>
          <a:ext cx="8074722" cy="249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29986" y="153223"/>
            <a:ext cx="7705725" cy="8822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>
                <a:uFillTx/>
              </a:defRPr>
            </a:pPr>
            <a:r>
              <a:rPr lang="zh-TW" altLang="en-US" sz="40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合歡山幹部訓練課程</a:t>
            </a:r>
            <a:endParaRPr lang="zh-TW" altLang="zh-TW" sz="4000" b="1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5744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410EBCA-BFE2-0D42-82F8-6E7FB9ECEF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5968624" y="1069226"/>
            <a:ext cx="6228521" cy="467139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033A84E-89F7-E143-9183-F62258EA65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3" y="1069227"/>
            <a:ext cx="5666701" cy="4671391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229986" y="153223"/>
            <a:ext cx="7705725" cy="8822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>
                <a:uFillTx/>
              </a:defRPr>
            </a:pPr>
            <a:r>
              <a:rPr lang="zh-TW" altLang="en-US" sz="40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合歡山幹部訓練課程</a:t>
            </a:r>
            <a:endParaRPr lang="zh-TW" altLang="zh-TW" sz="4000" b="1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27836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B0F6A87-8DD4-3046-8F51-C68E2BA7E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459" y="1376373"/>
            <a:ext cx="5326741" cy="802291"/>
          </a:xfrm>
        </p:spPr>
        <p:txBody>
          <a:bodyPr>
            <a:normAutofit/>
          </a:bodyPr>
          <a:lstStyle/>
          <a:p>
            <a:r>
              <a:rPr kumimoji="1" lang="zh-TW" altLang="en-US" sz="4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合作、尊重、簡單生活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BAFADE0-0F74-D04C-8951-9C2174D3F2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076"/>
          <a:stretch/>
        </p:blipFill>
        <p:spPr>
          <a:xfrm>
            <a:off x="5985329" y="2312015"/>
            <a:ext cx="6328237" cy="374588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7ADA577-D226-5F4D-B150-D941763518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8100" y="2312015"/>
            <a:ext cx="5932718" cy="374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122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88" b="12727"/>
          <a:stretch/>
        </p:blipFill>
        <p:spPr>
          <a:xfrm>
            <a:off x="0" y="573530"/>
            <a:ext cx="12235247" cy="6284470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8F8C94A5-0206-664F-9829-45744872CD7D}"/>
              </a:ext>
            </a:extLst>
          </p:cNvPr>
          <p:cNvSpPr txBox="1">
            <a:spLocks/>
          </p:cNvSpPr>
          <p:nvPr/>
        </p:nvSpPr>
        <p:spPr>
          <a:xfrm>
            <a:off x="933922" y="166159"/>
            <a:ext cx="10362946" cy="8147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一個人可以走得更快，</a:t>
            </a:r>
            <a:r>
              <a:rPr kumimoji="1" lang="zh-TW" altLang="en-US" sz="4000" b="1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一群人可以走得更遠</a:t>
            </a:r>
            <a:endParaRPr kumimoji="1" lang="en-US" altLang="zh-TW" sz="4000" b="1" dirty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81302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A59B4919-59E3-0B4F-8599-359816CD8CF1}"/>
              </a:ext>
            </a:extLst>
          </p:cNvPr>
          <p:cNvSpPr txBox="1"/>
          <p:nvPr/>
        </p:nvSpPr>
        <p:spPr>
          <a:xfrm>
            <a:off x="1060816" y="2090172"/>
            <a:ext cx="541686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學習需求</a:t>
            </a:r>
            <a:r>
              <a:rPr kumimoji="1"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：知識、科技、態度與價值觀</a:t>
            </a:r>
            <a:endParaRPr kumimoji="1"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kumimoji="1"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轉型能力</a:t>
            </a:r>
            <a:r>
              <a:rPr kumimoji="1"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：創造新價值</a:t>
            </a:r>
            <a:br>
              <a:rPr kumimoji="1"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kumimoji="1"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			</a:t>
            </a:r>
            <a:r>
              <a:rPr kumimoji="1"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調和衝突與困境</a:t>
            </a:r>
            <a:br>
              <a:rPr kumimoji="1"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kumimoji="1"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			</a:t>
            </a:r>
            <a:r>
              <a:rPr kumimoji="1"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承擔責任</a:t>
            </a:r>
            <a:endParaRPr kumimoji="1"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kumimoji="1"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1"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培養程序</a:t>
            </a:r>
            <a:r>
              <a:rPr kumimoji="1"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：行動、反思、預測（前瞻）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7" y="0"/>
            <a:ext cx="5225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59487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gwjh01">
  <a:themeElements>
    <a:clrScheme name="自訂 1">
      <a:dk1>
        <a:srgbClr val="000000"/>
      </a:dk1>
      <a:lt1>
        <a:srgbClr val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絲縷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絲縷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wjh01" id="{54038431-575C-C744-B3FD-AA89862763EF}" vid="{BDB42ACB-6665-184A-AB3B-A737A359E4B3}"/>
    </a:ext>
  </a:extLst>
</a:theme>
</file>

<file path=ppt/theme/theme2.xml><?xml version="1.0" encoding="utf-8"?>
<a:theme xmlns:a="http://schemas.openxmlformats.org/drawingml/2006/main" name="網狀">
  <a:themeElements>
    <a:clrScheme name="網狀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網狀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網狀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gwjh01</Template>
  <TotalTime>944</TotalTime>
  <Words>993</Words>
  <Application>Microsoft Office PowerPoint</Application>
  <PresentationFormat>寬螢幕</PresentationFormat>
  <Paragraphs>204</Paragraphs>
  <Slides>35</Slides>
  <Notes>6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35</vt:i4>
      </vt:variant>
    </vt:vector>
  </HeadingPairs>
  <TitlesOfParts>
    <vt:vector size="47" baseType="lpstr">
      <vt:lpstr>Bradley Hand</vt:lpstr>
      <vt:lpstr>Heiti SC Medium</vt:lpstr>
      <vt:lpstr>Kaiti TC</vt:lpstr>
      <vt:lpstr>標楷體</vt:lpstr>
      <vt:lpstr>Arial</vt:lpstr>
      <vt:lpstr>Calibri</vt:lpstr>
      <vt:lpstr>Century Gothic</vt:lpstr>
      <vt:lpstr>Times New Roman</vt:lpstr>
      <vt:lpstr>Wingdings 2</vt:lpstr>
      <vt:lpstr>Wingdings 3</vt:lpstr>
      <vt:lpstr>gwjh01</vt:lpstr>
      <vt:lpstr>網狀</vt:lpstr>
      <vt:lpstr>勇氣，讓我們一起帶領孩子邁向未來！</vt:lpstr>
      <vt:lpstr>知識是拿來用的，能力是用來幫助別人的</vt:lpstr>
      <vt:lpstr>孩子必須從吃苦耐勞中， 去培養適應環境的能力 和改變世界的本領！ </vt:lpstr>
      <vt:lpstr>老師不再是威權的「知識提供者」</vt:lpstr>
      <vt:lpstr>PowerPoint 簡報</vt:lpstr>
      <vt:lpstr>PowerPoint 簡報</vt:lpstr>
      <vt:lpstr>合作、尊重、簡單生活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一、參與對象</vt:lpstr>
      <vt:lpstr>二、參與資格</vt:lpstr>
      <vt:lpstr>三、報名方式</vt:lpstr>
      <vt:lpstr>四、跑步卡</vt:lpstr>
      <vt:lpstr>確實完成跑步訓練</vt:lpstr>
      <vt:lpstr>PowerPoint 簡報</vt:lpstr>
      <vt:lpstr>五、重要行事及日期</vt:lpstr>
      <vt:lpstr>六、室內課程表(9/24)</vt:lpstr>
      <vt:lpstr>合歡越嶺古道</vt:lpstr>
      <vt:lpstr>PowerPoint 簡報</vt:lpstr>
      <vt:lpstr>PowerPoint 簡報</vt:lpstr>
      <vt:lpstr>謹慎選擇內外衣物</vt:lpstr>
      <vt:lpstr>PowerPoint 簡報</vt:lpstr>
      <vt:lpstr>沒有任何一種款式或質料 可以適用每個人或所有狀況</vt:lpstr>
      <vt:lpstr>要領</vt:lpstr>
      <vt:lpstr>打包</vt:lpstr>
      <vt:lpstr>PowerPoint 簡報</vt:lpstr>
      <vt:lpstr>教育不缺理論，       只缺勇氣！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空中的島嶼──          裝備與準備</dc:title>
  <dc:creator>User</dc:creator>
  <cp:lastModifiedBy>子超 魏</cp:lastModifiedBy>
  <cp:revision>42</cp:revision>
  <dcterms:created xsi:type="dcterms:W3CDTF">2018-09-29T01:31:17Z</dcterms:created>
  <dcterms:modified xsi:type="dcterms:W3CDTF">2022-08-31T12:56:58Z</dcterms:modified>
</cp:coreProperties>
</file>