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67" r:id="rId5"/>
    <p:sldId id="283" r:id="rId6"/>
    <p:sldId id="297" r:id="rId7"/>
    <p:sldId id="294" r:id="rId8"/>
    <p:sldId id="295" r:id="rId9"/>
    <p:sldId id="296" r:id="rId10"/>
    <p:sldId id="298" r:id="rId11"/>
    <p:sldId id="291" r:id="rId12"/>
    <p:sldId id="289" r:id="rId13"/>
    <p:sldId id="292" r:id="rId14"/>
    <p:sldId id="293" r:id="rId15"/>
    <p:sldId id="281" r:id="rId16"/>
    <p:sldId id="268" r:id="rId17"/>
    <p:sldId id="286" r:id="rId18"/>
    <p:sldId id="269" r:id="rId19"/>
    <p:sldId id="287" r:id="rId20"/>
    <p:sldId id="300" r:id="rId21"/>
    <p:sldId id="301" r:id="rId22"/>
    <p:sldId id="284" r:id="rId23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9" autoAdjust="0"/>
    <p:restoredTop sz="96391" autoAdjust="0"/>
  </p:normalViewPr>
  <p:slideViewPr>
    <p:cSldViewPr snapToGrid="0">
      <p:cViewPr varScale="1">
        <p:scale>
          <a:sx n="97" d="100"/>
          <a:sy n="97" d="100"/>
        </p:scale>
        <p:origin x="4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436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4FC38B1-703A-49A4-A634-27F24E097769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2022/8/31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6F79B2A-BF25-4862-8EEB-C1ACE5554C14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273556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51C4EA1-6F39-40D0-9D3E-4B74E1ED7AB9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2B46F2B-1084-40BA-9F0A-B1F6847335C5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120763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2B46F2B-1084-40BA-9F0A-B1F6847335C5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8259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手繪多邊形​​ 6" title="扇形圈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E1312BBF-208E-4AF2-864D-37FBCDDA49F6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3" name="矩形 12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BF573B-49DC-4250-A97A-099684A7936E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0D92F15-EBA2-4445-918B-6553C844342C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8D54B0-E096-4AEF-83D4-F1B67FAD9C9E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44E7213A-93C2-484C-AEAF-4C538AC70789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grpSp>
        <p:nvGrpSpPr>
          <p:cNvPr id="7" name="群組 6" title="左扇形圖形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手繪多邊形​​ 6" title="左扇形圖形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手繪多邊形 11" title="左扇形內嵌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C073E3-78C0-47A3-B897-003B234EA277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267AE1-7B27-498C-9EE5-AF63EC12D10C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66477D-D6CD-4A91-959B-D5AF2B10CD61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D1409-55D5-4FB8-B91D-B63B4F114B03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手繪多邊形 11" title="右扇形背景圖形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2C81CC96-D6B8-4A1C-91A9-DC5F951927C3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sp>
        <p:nvSpPr>
          <p:cNvPr id="8" name="矩形 7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圖片預留位置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11" name="手繪多邊形 11" title="右扇形背景圖形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矩形 11" title="左邊緣框線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0FAEBCC9-8A52-4F88-919A-D3DC7934DFFB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71766878-3199-4EAB-94E7-2D6D11070E1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1CBB0FA-C213-4D4C-B8AD-AD5B6694E371}" type="datetime1">
              <a:rPr lang="zh-TW" altLang="en-US" noProof="0" smtClean="0"/>
              <a:t>2022/8/31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71766878-3199-4EAB-94E7-2D6D11070E1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sp>
        <p:nvSpPr>
          <p:cNvPr id="11" name="手繪多邊形​​(F) 6" title="左扇形邊緣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矩形 11" title="右邊緣框線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b="1" kern="1200" cap="all" spc="200" baseline="0">
          <a:solidFill>
            <a:schemeClr val="tx2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36A1A43-B750-4259-AA02-68777493B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003" y="954923"/>
            <a:ext cx="5875694" cy="4504620"/>
          </a:xfrm>
        </p:spPr>
        <p:txBody>
          <a:bodyPr rtlCol="0">
            <a:normAutofit/>
          </a:bodyPr>
          <a:lstStyle/>
          <a:p>
            <a:r>
              <a:rPr lang="zh-TW" altLang="en-US" sz="8000" dirty="0"/>
              <a:t>法拉第</a:t>
            </a:r>
            <a:br>
              <a:rPr lang="en-US" altLang="zh-TW" sz="8000" dirty="0"/>
            </a:br>
            <a:r>
              <a:rPr lang="zh-TW" altLang="en-US" sz="8000" dirty="0"/>
              <a:t>家長後援會</a:t>
            </a:r>
            <a:endParaRPr lang="en-US" altLang="zh-TW" sz="8000" b="1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1F61DBF-2C3F-4F06-BAE0-5C6A7317D5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158" y="5572664"/>
            <a:ext cx="5877385" cy="841803"/>
          </a:xfrm>
        </p:spPr>
        <p:txBody>
          <a:bodyPr rtlCol="0">
            <a:normAutofit/>
          </a:bodyPr>
          <a:lstStyle/>
          <a:p>
            <a:pPr rtl="0"/>
            <a:r>
              <a:rPr lang="en-US" altLang="zh-TW" sz="2400" dirty="0">
                <a:solidFill>
                  <a:schemeClr val="bg2"/>
                </a:solidFill>
              </a:rPr>
              <a:t>111.08.31</a:t>
            </a:r>
            <a:endParaRPr lang="zh-TW" altLang="en-US" sz="2400" dirty="0">
              <a:solidFill>
                <a:schemeClr val="bg2"/>
              </a:solidFill>
            </a:endParaRPr>
          </a:p>
        </p:txBody>
      </p:sp>
      <p:sp>
        <p:nvSpPr>
          <p:cNvPr id="19" name="手繪多邊形：圖案 18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7" name="圖片 6" descr="某人跑步的水坑倒影">
            <a:extLst>
              <a:ext uri="{FF2B5EF4-FFF2-40B4-BE49-F238E27FC236}">
                <a16:creationId xmlns:a16="http://schemas.microsoft.com/office/drawing/2014/main" id="{F92AED05-CE03-4017-91A7-1CB221B81A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0" r="29584" b="-1"/>
          <a:stretch/>
        </p:blipFill>
        <p:spPr>
          <a:xfrm>
            <a:off x="6910978" y="10"/>
            <a:ext cx="5282519" cy="685799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8279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後援會幹部群</a:t>
            </a: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80865115-0B13-C044-BC97-D677CB1AF808}"/>
              </a:ext>
            </a:extLst>
          </p:cNvPr>
          <p:cNvSpPr txBox="1">
            <a:spLocks/>
          </p:cNvSpPr>
          <p:nvPr/>
        </p:nvSpPr>
        <p:spPr>
          <a:xfrm>
            <a:off x="2864413" y="2455742"/>
            <a:ext cx="4177087" cy="1923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500" b="1" u="sng" dirty="0">
                <a:solidFill>
                  <a:schemeClr val="tx1"/>
                </a:solidFill>
              </a:rPr>
              <a:t>物資組</a:t>
            </a:r>
            <a:endParaRPr lang="en-US" altLang="zh-TW" sz="3500" b="1" u="sng" dirty="0">
              <a:solidFill>
                <a:schemeClr val="tx1"/>
              </a:solidFill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000" dirty="0">
                <a:solidFill>
                  <a:schemeClr val="tx1"/>
                </a:solidFill>
              </a:rPr>
              <a:t>洪</a:t>
            </a:r>
            <a:r>
              <a:rPr lang="zh-CN" altLang="en-US" sz="3000" dirty="0">
                <a:solidFill>
                  <a:schemeClr val="tx1"/>
                </a:solidFill>
              </a:rPr>
              <a:t>珮</a:t>
            </a:r>
            <a:r>
              <a:rPr lang="zh-TW" altLang="en-US" sz="3000" dirty="0">
                <a:solidFill>
                  <a:schemeClr val="tx1"/>
                </a:solidFill>
              </a:rPr>
              <a:t>珍</a:t>
            </a:r>
            <a:r>
              <a:rPr lang="zh-TW" altLang="en-US" sz="3000" dirty="0"/>
              <a:t> </a:t>
            </a:r>
            <a:r>
              <a:rPr lang="en-US" altLang="zh-TW" sz="3000" dirty="0"/>
              <a:t>(308</a:t>
            </a:r>
            <a:r>
              <a:rPr lang="zh-TW" altLang="en-US" sz="3000" dirty="0"/>
              <a:t>鄭秉皓</a:t>
            </a:r>
            <a:r>
              <a:rPr lang="en-US" altLang="zh-TW" sz="3000" dirty="0"/>
              <a:t>)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000" dirty="0">
                <a:solidFill>
                  <a:schemeClr val="tx1"/>
                </a:solidFill>
              </a:rPr>
              <a:t>陳玉華 </a:t>
            </a:r>
            <a:r>
              <a:rPr lang="en-US" altLang="zh-TW" sz="3000" dirty="0"/>
              <a:t>(304</a:t>
            </a:r>
            <a:r>
              <a:rPr lang="zh-TW" altLang="en-US" sz="3000" dirty="0"/>
              <a:t>楊旻芸</a:t>
            </a:r>
            <a:r>
              <a:rPr lang="en-US" altLang="zh-TW" sz="3000" dirty="0"/>
              <a:t>)</a:t>
            </a:r>
          </a:p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n-US" altLang="zh-TW" sz="2400" dirty="0"/>
          </a:p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n-US" altLang="zh-TW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3264715-A334-2145-BE5C-F2D6845E1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237" y="2310503"/>
            <a:ext cx="2680921" cy="265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12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後援會幹部群</a:t>
            </a: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ABB982D5-0BE5-F944-BB6A-9CFACD653A68}"/>
              </a:ext>
            </a:extLst>
          </p:cNvPr>
          <p:cNvSpPr txBox="1">
            <a:spLocks/>
          </p:cNvSpPr>
          <p:nvPr/>
        </p:nvSpPr>
        <p:spPr>
          <a:xfrm>
            <a:off x="2563932" y="2462311"/>
            <a:ext cx="5099955" cy="2378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運輸組</a:t>
            </a:r>
            <a:endParaRPr lang="en-US" altLang="zh-CN" sz="2800" dirty="0">
              <a:solidFill>
                <a:schemeClr val="tx1"/>
              </a:solidFill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800" dirty="0">
                <a:solidFill>
                  <a:schemeClr val="tx1"/>
                </a:solidFill>
              </a:rPr>
              <a:t>羅國璋</a:t>
            </a:r>
            <a:r>
              <a:rPr lang="en-US" altLang="zh-TW" sz="2800" dirty="0"/>
              <a:t>(202</a:t>
            </a:r>
            <a:r>
              <a:rPr lang="zh-CN" altLang="en-US" sz="2800" dirty="0"/>
              <a:t>羅苡真</a:t>
            </a:r>
            <a:r>
              <a:rPr lang="en-US" altLang="zh-CN" sz="2800" dirty="0"/>
              <a:t>/103</a:t>
            </a:r>
            <a:r>
              <a:rPr lang="zh-CN" altLang="en-US" sz="2800" dirty="0"/>
              <a:t>羅苡宸</a:t>
            </a:r>
            <a:r>
              <a:rPr lang="en-US" altLang="zh-TW" sz="2800" dirty="0"/>
              <a:t>)</a:t>
            </a: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徐慶明</a:t>
            </a:r>
            <a:r>
              <a:rPr lang="en-US" altLang="zh-TW" sz="2800" dirty="0"/>
              <a:t>(213</a:t>
            </a:r>
            <a:r>
              <a:rPr lang="zh-TW" altLang="en-US" sz="2800" dirty="0"/>
              <a:t>徐曼斐</a:t>
            </a:r>
            <a:r>
              <a:rPr lang="en-US" altLang="zh-TW" sz="2800" dirty="0"/>
              <a:t>)</a:t>
            </a:r>
          </a:p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n-US" altLang="zh-TW" sz="2400" dirty="0"/>
          </a:p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n-US" altLang="zh-TW" sz="2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3677657-4C04-E044-9E61-59927D531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887" y="2462311"/>
            <a:ext cx="3057901" cy="305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14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20470" y="2286001"/>
            <a:ext cx="9009529" cy="4224527"/>
          </a:xfrm>
        </p:spPr>
        <p:txBody>
          <a:bodyPr>
            <a:normAutofit lnSpcReduction="10000"/>
          </a:bodyPr>
          <a:lstStyle/>
          <a:p>
            <a:r>
              <a:rPr lang="en-US" altLang="zh-TW" sz="3200" dirty="0"/>
              <a:t>Line</a:t>
            </a:r>
            <a:r>
              <a:rPr lang="zh-TW" altLang="en-US" sz="3200" dirty="0"/>
              <a:t>：法拉第村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3200" dirty="0"/>
              <a:t>              最新訊息、即時</a:t>
            </a:r>
            <a:r>
              <a:rPr lang="zh-CN" altLang="en-US" sz="3200" dirty="0"/>
              <a:t>資訊</a:t>
            </a:r>
            <a:r>
              <a:rPr lang="zh-TW" altLang="en-US" sz="3200" dirty="0"/>
              <a:t>、互動溝通</a:t>
            </a:r>
            <a:endParaRPr lang="en-US" altLang="zh-TW" sz="3200" dirty="0"/>
          </a:p>
          <a:p>
            <a:r>
              <a:rPr lang="en-US" altLang="zh-TW" sz="3200" dirty="0"/>
              <a:t>FB</a:t>
            </a:r>
            <a:r>
              <a:rPr lang="zh-TW" altLang="en-US" sz="3200" dirty="0"/>
              <a:t>：法拉第後援會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3200" dirty="0"/>
              <a:t>           照片欣賞、感想分享、</a:t>
            </a:r>
            <a:endParaRPr lang="en-US" altLang="zh-TW" sz="3200" dirty="0"/>
          </a:p>
          <a:p>
            <a:r>
              <a:rPr lang="zh-TW" altLang="en-US" sz="3200" dirty="0"/>
              <a:t>法拉第部落格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3200" dirty="0"/>
              <a:t>          學員課程心得、歷史資料查詢</a:t>
            </a:r>
            <a:endParaRPr lang="en-US" altLang="zh-TW" sz="3200" dirty="0"/>
          </a:p>
          <a:p>
            <a:pPr marL="0" indent="0">
              <a:buNone/>
            </a:pPr>
            <a:r>
              <a:rPr lang="zh-TW" altLang="en-US" sz="3200" dirty="0"/>
              <a:t>            </a:t>
            </a:r>
            <a:endParaRPr lang="en-US" altLang="zh-TW" sz="3200" dirty="0"/>
          </a:p>
          <a:p>
            <a:pPr marL="0" indent="0">
              <a:buNone/>
            </a:pPr>
            <a:endParaRPr lang="en-US" altLang="zh-TW" sz="3200" dirty="0"/>
          </a:p>
          <a:p>
            <a:pPr marL="0" indent="0">
              <a:buNone/>
            </a:pPr>
            <a:endParaRPr lang="zh-TW" altLang="en-US" sz="3200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51314" y="1135420"/>
            <a:ext cx="10178322" cy="1492132"/>
          </a:xfrm>
        </p:spPr>
        <p:txBody>
          <a:bodyPr/>
          <a:lstStyle/>
          <a:p>
            <a:pPr algn="ctr"/>
            <a:r>
              <a:rPr lang="zh-TW" altLang="en-US" dirty="0"/>
              <a:t>法拉第後援會溝通平台</a:t>
            </a:r>
          </a:p>
        </p:txBody>
      </p:sp>
    </p:spTree>
    <p:extLst>
      <p:ext uri="{BB962C8B-B14F-4D97-AF65-F5344CB8AC3E}">
        <p14:creationId xmlns:p14="http://schemas.microsoft.com/office/powerpoint/2010/main" val="6319340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1314" y="1135420"/>
            <a:ext cx="10178322" cy="1492132"/>
          </a:xfrm>
        </p:spPr>
        <p:txBody>
          <a:bodyPr/>
          <a:lstStyle/>
          <a:p>
            <a:pPr algn="ctr"/>
            <a:r>
              <a:rPr lang="zh-TW" altLang="en-US" dirty="0"/>
              <a:t>家長後援會報名網站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41" y="2285440"/>
            <a:ext cx="3785160" cy="3785160"/>
          </a:xfr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05F8833-8BC9-4B43-B328-7A4AF3C8DC53}"/>
              </a:ext>
            </a:extLst>
          </p:cNvPr>
          <p:cNvGrpSpPr/>
          <p:nvPr/>
        </p:nvGrpSpPr>
        <p:grpSpPr>
          <a:xfrm>
            <a:off x="2762357" y="2023890"/>
            <a:ext cx="3839612" cy="4308260"/>
            <a:chOff x="2762357" y="2023890"/>
            <a:chExt cx="3839612" cy="430826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D182B085-F3F6-6A45-BAB1-4622B2857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986"/>
            <a:stretch/>
          </p:blipFill>
          <p:spPr>
            <a:xfrm>
              <a:off x="2762357" y="2023890"/>
              <a:ext cx="3839612" cy="4308260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C62F8D8-E59C-314A-B237-0AA7FBF6FCBF}"/>
                </a:ext>
              </a:extLst>
            </p:cNvPr>
            <p:cNvSpPr/>
            <p:nvPr/>
          </p:nvSpPr>
          <p:spPr>
            <a:xfrm>
              <a:off x="2762357" y="5230368"/>
              <a:ext cx="3839612" cy="530352"/>
            </a:xfrm>
            <a:prstGeom prst="rect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38830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FF273C-0EFB-9844-9D9A-35447673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150" y="833123"/>
            <a:ext cx="10178322" cy="1492132"/>
          </a:xfrm>
        </p:spPr>
        <p:txBody>
          <a:bodyPr/>
          <a:lstStyle/>
          <a:p>
            <a:pPr algn="ctr"/>
            <a:r>
              <a:rPr kumimoji="1" lang="zh-TW" altLang="en-US" dirty="0"/>
              <a:t>報名作業流程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9E248B-5137-644B-8748-DBE7F0E8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192" y="2206753"/>
            <a:ext cx="5910968" cy="3159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800" dirty="0"/>
              <a:t>1. </a:t>
            </a:r>
            <a:r>
              <a:rPr kumimoji="1" lang="zh-CN" altLang="en-US" sz="2800" dirty="0"/>
              <a:t>進入法拉第後援會報名網頁</a:t>
            </a:r>
            <a:endParaRPr kumimoji="1" lang="en-US" altLang="zh-CN" sz="2800" dirty="0"/>
          </a:p>
          <a:p>
            <a:pPr marL="0" indent="0">
              <a:buNone/>
            </a:pPr>
            <a:r>
              <a:rPr kumimoji="1" lang="en-US" altLang="zh-CN" sz="2800" dirty="0"/>
              <a:t>2.</a:t>
            </a:r>
            <a:r>
              <a:rPr kumimoji="1" lang="zh-CN" altLang="en-US" sz="2800" dirty="0"/>
              <a:t>詳實填寫表單後等候人工回覆</a:t>
            </a:r>
            <a:endParaRPr kumimoji="1" lang="en-US" altLang="zh-CN" sz="2800" dirty="0"/>
          </a:p>
          <a:p>
            <a:pPr marL="0" indent="0">
              <a:buNone/>
            </a:pPr>
            <a:r>
              <a:rPr kumimoji="1" lang="en-US" altLang="zh-CN" sz="2800" dirty="0"/>
              <a:t>3.</a:t>
            </a:r>
            <a:r>
              <a:rPr kumimoji="1" lang="zh-CN" altLang="en-US" sz="2800" dirty="0"/>
              <a:t>到填寫的</a:t>
            </a:r>
            <a:r>
              <a:rPr kumimoji="1" lang="en-US" altLang="zh-CN" sz="2800" dirty="0"/>
              <a:t>email</a:t>
            </a:r>
            <a:r>
              <a:rPr kumimoji="1" lang="zh-CN" altLang="en-US" sz="2800" dirty="0"/>
              <a:t>收信</a:t>
            </a:r>
            <a:endParaRPr kumimoji="1" lang="en-US" altLang="zh-CN" sz="2800" dirty="0"/>
          </a:p>
          <a:p>
            <a:pPr marL="0" indent="0">
              <a:buNone/>
            </a:pPr>
            <a:r>
              <a:rPr kumimoji="1" lang="en-US" altLang="zh-CN" sz="2800" dirty="0"/>
              <a:t>4.</a:t>
            </a:r>
            <a:r>
              <a:rPr kumimoji="1" lang="zh-CN" altLang="en-US" sz="2800" dirty="0"/>
              <a:t>依信中連結和密碼加入法拉第村</a:t>
            </a:r>
            <a:endParaRPr kumimoji="1" lang="en-US" altLang="zh-CN" sz="2800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/>
          </a:p>
          <a:p>
            <a:pPr marL="0" indent="0">
              <a:buNone/>
            </a:pPr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8C1DD6A-4A75-7244-9483-29140453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804" y="1890451"/>
            <a:ext cx="2515206" cy="460785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0A598E7-B38B-EA4E-9266-E999F92E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736" y="1857580"/>
            <a:ext cx="2371583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9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20470" y="2286001"/>
            <a:ext cx="9009529" cy="3593591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重要訊息不漏接</a:t>
            </a:r>
            <a:endParaRPr lang="en-US" altLang="zh-TW" sz="3200" dirty="0"/>
          </a:p>
          <a:p>
            <a:r>
              <a:rPr lang="zh-TW" altLang="en-US" sz="3200" dirty="0"/>
              <a:t>課程照片記錄分享</a:t>
            </a:r>
            <a:endParaRPr lang="en-US" altLang="zh-TW" sz="3200" dirty="0"/>
          </a:p>
          <a:p>
            <a:r>
              <a:rPr lang="zh-TW" altLang="en-US" sz="3200" dirty="0"/>
              <a:t>掌握最新動態</a:t>
            </a:r>
            <a:endParaRPr lang="en-US" altLang="zh-TW" sz="3200" dirty="0"/>
          </a:p>
          <a:p>
            <a:r>
              <a:rPr lang="zh-TW" altLang="en-US" sz="3200" dirty="0"/>
              <a:t>隨時發問，即時解惑</a:t>
            </a:r>
            <a:endParaRPr lang="en-US" altLang="zh-TW" sz="3200" dirty="0"/>
          </a:p>
          <a:p>
            <a:r>
              <a:rPr lang="zh-TW" altLang="en-US" sz="3200" dirty="0"/>
              <a:t>法拉第大家庭的相互支持</a:t>
            </a:r>
            <a:endParaRPr lang="en-US" altLang="zh-TW" sz="3200" dirty="0"/>
          </a:p>
          <a:p>
            <a:endParaRPr lang="zh-TW" altLang="en-US" sz="3200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51314" y="1135420"/>
            <a:ext cx="10178322" cy="1492132"/>
          </a:xfrm>
        </p:spPr>
        <p:txBody>
          <a:bodyPr/>
          <a:lstStyle/>
          <a:p>
            <a:pPr algn="ctr"/>
            <a:r>
              <a:rPr lang="zh-TW" altLang="en-US" dirty="0"/>
              <a:t>務必加入</a:t>
            </a:r>
            <a:r>
              <a:rPr lang="en-US" altLang="zh-TW" dirty="0"/>
              <a:t>[</a:t>
            </a:r>
            <a:r>
              <a:rPr lang="zh-TW" altLang="en-US" dirty="0"/>
              <a:t>法拉第村</a:t>
            </a:r>
            <a:r>
              <a:rPr lang="en-US" altLang="zh-TW" dirty="0"/>
              <a:t>]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7864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6844FA9-192C-5A43-B9C3-20D74F5B3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5639" y="1402203"/>
            <a:ext cx="10178322" cy="1492132"/>
          </a:xfrm>
        </p:spPr>
        <p:txBody>
          <a:bodyPr/>
          <a:lstStyle/>
          <a:p>
            <a:r>
              <a:rPr kumimoji="1" lang="en-US" altLang="zh-TW" dirty="0"/>
              <a:t>FB</a:t>
            </a:r>
            <a:r>
              <a:rPr kumimoji="1" lang="zh-CN" altLang="en-US" dirty="0"/>
              <a:t>社團：法拉第後援會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53BB06-E01A-3E4F-B1B4-9312FDEF2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8402" y="2656944"/>
            <a:ext cx="4813842" cy="3593591"/>
          </a:xfrm>
        </p:spPr>
        <p:txBody>
          <a:bodyPr>
            <a:normAutofit/>
          </a:bodyPr>
          <a:lstStyle/>
          <a:p>
            <a:r>
              <a:rPr kumimoji="1" lang="en-US" altLang="zh-TW" sz="2800" dirty="0"/>
              <a:t>FB</a:t>
            </a:r>
            <a:r>
              <a:rPr kumimoji="1" lang="zh-CN" altLang="en-US" sz="2800" dirty="0"/>
              <a:t>搜尋</a:t>
            </a:r>
            <a:r>
              <a:rPr kumimoji="1" lang="en-US" altLang="zh-TW" sz="2800" dirty="0"/>
              <a:t>『</a:t>
            </a:r>
            <a:r>
              <a:rPr kumimoji="1" lang="zh-TW" altLang="en-US" sz="2800" dirty="0"/>
              <a:t>法拉第後援會</a:t>
            </a:r>
            <a:r>
              <a:rPr kumimoji="1" lang="en-US" altLang="zh-TW" sz="2800" dirty="0"/>
              <a:t>』</a:t>
            </a:r>
          </a:p>
          <a:p>
            <a:r>
              <a:rPr kumimoji="1" lang="zh-TW" altLang="en-US" sz="2800" dirty="0"/>
              <a:t>請填寫入社問題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F6D18D-884B-5B42-AE50-E592299ED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18" y="4049802"/>
            <a:ext cx="3069761" cy="221022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38AED29-52D9-C648-80B2-4ABE178F0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880" y="2770735"/>
            <a:ext cx="47625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12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461E703-DAC7-324D-9A5C-74AB8BDE4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383" y="579608"/>
            <a:ext cx="10178322" cy="1492132"/>
          </a:xfrm>
        </p:spPr>
        <p:txBody>
          <a:bodyPr/>
          <a:lstStyle/>
          <a:p>
            <a:pPr algn="ctr"/>
            <a:r>
              <a:rPr kumimoji="1" lang="zh-TW" altLang="en-US" dirty="0"/>
              <a:t>你看到了什麼？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DCC09B5-97F4-7148-AB47-B1C8F3326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208" y="1640493"/>
            <a:ext cx="6884958" cy="5163719"/>
          </a:xfrm>
        </p:spPr>
      </p:pic>
    </p:spTree>
    <p:extLst>
      <p:ext uri="{BB962C8B-B14F-4D97-AF65-F5344CB8AC3E}">
        <p14:creationId xmlns:p14="http://schemas.microsoft.com/office/powerpoint/2010/main" val="2996975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366C1E-4AF6-574F-BC19-0CEF7224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5054A1-5B6E-F540-88A9-4265F0605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DD7A940-84C1-3942-B28D-2C6876A1E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38" y="382385"/>
            <a:ext cx="10472202" cy="58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0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072639" y="1997943"/>
            <a:ext cx="8940799" cy="2350058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/>
              <a:t>後疫情時代，父母能做的～</a:t>
            </a:r>
            <a:br>
              <a:rPr lang="en-US" altLang="zh-CN" sz="3200" dirty="0"/>
            </a:br>
            <a:r>
              <a:rPr lang="zh-CN" altLang="en-US" sz="3200" dirty="0"/>
              <a:t>不只是陪伴，還能一起</a:t>
            </a:r>
            <a:r>
              <a:rPr lang="zh-CN" altLang="en-US" sz="3200" dirty="0">
                <a:solidFill>
                  <a:schemeClr val="tx1"/>
                </a:solidFill>
              </a:rPr>
              <a:t>成長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標題 3">
            <a:extLst>
              <a:ext uri="{FF2B5EF4-FFF2-40B4-BE49-F238E27FC236}">
                <a16:creationId xmlns:a16="http://schemas.microsoft.com/office/drawing/2014/main" id="{9322C95A-71AD-A243-8EBD-203CF97966EE}"/>
              </a:ext>
            </a:extLst>
          </p:cNvPr>
          <p:cNvSpPr txBox="1">
            <a:spLocks/>
          </p:cNvSpPr>
          <p:nvPr/>
        </p:nvSpPr>
        <p:spPr>
          <a:xfrm>
            <a:off x="2072639" y="4345382"/>
            <a:ext cx="9022079" cy="25126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b="1" kern="1200" cap="all" spc="200" baseline="0">
                <a:solidFill>
                  <a:schemeClr val="tx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defRPr>
            </a:lvl1pPr>
          </a:lstStyle>
          <a:p>
            <a:r>
              <a:rPr lang="zh-TW" altLang="en-US" dirty="0"/>
              <a:t>歡迎加入</a:t>
            </a:r>
            <a:r>
              <a:rPr lang="en-US" altLang="zh-TW" dirty="0"/>
              <a:t>『</a:t>
            </a:r>
            <a:r>
              <a:rPr lang="zh-TW" altLang="en-US" dirty="0">
                <a:solidFill>
                  <a:schemeClr val="tx1"/>
                </a:solidFill>
              </a:rPr>
              <a:t>法拉第後援會</a:t>
            </a:r>
            <a:r>
              <a:rPr lang="en-US" altLang="zh-TW" dirty="0"/>
              <a:t>』</a:t>
            </a:r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014C2CED-2864-1A42-B44D-1EDA3EFAA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59" y="1131579"/>
            <a:ext cx="2560839" cy="2560839"/>
          </a:xfrm>
        </p:spPr>
      </p:pic>
    </p:spTree>
    <p:extLst>
      <p:ext uri="{BB962C8B-B14F-4D97-AF65-F5344CB8AC3E}">
        <p14:creationId xmlns:p14="http://schemas.microsoft.com/office/powerpoint/2010/main" val="415119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20470" y="2286001"/>
            <a:ext cx="9009529" cy="3593591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每個法拉第少年的家長都是後援會的當然成員</a:t>
            </a:r>
            <a:endParaRPr lang="en-US" altLang="zh-TW" sz="3200" dirty="0"/>
          </a:p>
          <a:p>
            <a:r>
              <a:rPr lang="zh-TW" altLang="en-US" sz="3200" dirty="0"/>
              <a:t>若有意願參與、或深入瞭解更多法拉第課程，可依喜好及投入時間加入各工作群組</a:t>
            </a:r>
            <a:endParaRPr lang="en-US" altLang="zh-TW" sz="3200" dirty="0"/>
          </a:p>
          <a:p>
            <a:r>
              <a:rPr lang="zh-TW" altLang="en-US" sz="3200" dirty="0"/>
              <a:t>你的孩子不只是你的孩子，而是運用整個村子的力量來孕育</a:t>
            </a:r>
            <a:endParaRPr lang="en-US" altLang="zh-TW" sz="3200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51314" y="1135420"/>
            <a:ext cx="10178322" cy="1492132"/>
          </a:xfrm>
        </p:spPr>
        <p:txBody>
          <a:bodyPr/>
          <a:lstStyle/>
          <a:p>
            <a:pPr algn="ctr"/>
            <a:r>
              <a:rPr lang="zh-TW" altLang="en-US" dirty="0"/>
              <a:t>後援會的組成</a:t>
            </a:r>
          </a:p>
        </p:txBody>
      </p:sp>
    </p:spTree>
    <p:extLst>
      <p:ext uri="{BB962C8B-B14F-4D97-AF65-F5344CB8AC3E}">
        <p14:creationId xmlns:p14="http://schemas.microsoft.com/office/powerpoint/2010/main" val="2064027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51314" y="1135420"/>
            <a:ext cx="10178322" cy="1492132"/>
          </a:xfrm>
        </p:spPr>
        <p:txBody>
          <a:bodyPr/>
          <a:lstStyle/>
          <a:p>
            <a:pPr algn="ctr"/>
            <a:r>
              <a:rPr lang="zh-TW" altLang="en-US" dirty="0"/>
              <a:t>後援會的工作任務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0CA2B07-423A-E14B-ABBD-D0A2332B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99" y="2291359"/>
            <a:ext cx="4833493" cy="362512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267D518-EAAA-7A43-A7C6-559739888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863" y="2273383"/>
            <a:ext cx="9009529" cy="3593591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行政</a:t>
            </a:r>
            <a:endParaRPr lang="en-US" altLang="zh-TW" sz="3200" dirty="0"/>
          </a:p>
          <a:p>
            <a:r>
              <a:rPr lang="zh-TW" altLang="en-US" sz="3200" dirty="0"/>
              <a:t>物資</a:t>
            </a:r>
            <a:endParaRPr lang="en-US" altLang="zh-TW" sz="3200" dirty="0"/>
          </a:p>
          <a:p>
            <a:r>
              <a:rPr lang="zh-TW" altLang="en-US" sz="3200" dirty="0"/>
              <a:t>運輸</a:t>
            </a:r>
            <a:endParaRPr lang="en-US" altLang="zh-TW" sz="3200" dirty="0"/>
          </a:p>
          <a:p>
            <a:r>
              <a:rPr lang="zh-TW" altLang="en-US" sz="3200" dirty="0"/>
              <a:t>食宿（環島課程）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3066602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後援會工作小組</a:t>
            </a:r>
          </a:p>
        </p:txBody>
      </p:sp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6BB8A7AB-35CF-9A4E-BABF-D576EF593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519" y="2188515"/>
            <a:ext cx="5351276" cy="3044557"/>
          </a:xfrm>
        </p:spPr>
        <p:txBody>
          <a:bodyPr>
            <a:normAutofit/>
          </a:bodyPr>
          <a:lstStyle/>
          <a:p>
            <a:pPr lvl="0"/>
            <a:r>
              <a:rPr lang="zh-TW" altLang="en-US" sz="3200" dirty="0"/>
              <a:t>學校與家長溝通橋樑</a:t>
            </a:r>
            <a:endParaRPr lang="en-US" altLang="zh-TW" sz="3200" dirty="0"/>
          </a:p>
          <a:p>
            <a:pPr lvl="0"/>
            <a:r>
              <a:rPr lang="zh-TW" altLang="en-US" sz="3200" dirty="0"/>
              <a:t>出發文、感謝文、電話值班</a:t>
            </a:r>
            <a:endParaRPr lang="en-US" altLang="zh-TW" sz="3200" dirty="0"/>
          </a:p>
          <a:p>
            <a:pPr lvl="0"/>
            <a:r>
              <a:rPr lang="zh-TW" altLang="en-US" sz="3200" u="sng" dirty="0">
                <a:solidFill>
                  <a:srgbClr val="0070C0"/>
                </a:solidFill>
              </a:rPr>
              <a:t>任務時間彈性，大多為文書作業</a:t>
            </a:r>
            <a:endParaRPr lang="en-US" altLang="zh-TW" sz="3200" u="sng" dirty="0">
              <a:solidFill>
                <a:srgbClr val="0070C0"/>
              </a:solidFill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1E6C679-F274-C243-BD89-FC1C0FBD2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058" y="2099779"/>
            <a:ext cx="4777397" cy="414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19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後援會工作小組</a:t>
            </a: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80865115-0B13-C044-BC97-D677CB1AF808}"/>
              </a:ext>
            </a:extLst>
          </p:cNvPr>
          <p:cNvSpPr txBox="1">
            <a:spLocks/>
          </p:cNvSpPr>
          <p:nvPr/>
        </p:nvSpPr>
        <p:spPr>
          <a:xfrm>
            <a:off x="1302362" y="2166638"/>
            <a:ext cx="4718305" cy="3086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zh-TW" altLang="en-US" sz="3200" dirty="0"/>
              <a:t>物資借用發放及整理</a:t>
            </a:r>
          </a:p>
          <a:p>
            <a:pPr lvl="0"/>
            <a:r>
              <a:rPr lang="zh-TW" altLang="en-US" sz="3200" dirty="0"/>
              <a:t>裝備採購登記及發放</a:t>
            </a:r>
          </a:p>
          <a:p>
            <a:pPr lvl="0"/>
            <a:r>
              <a:rPr lang="zh-TW" altLang="en-US" sz="3200" dirty="0"/>
              <a:t>課程中餐食安排</a:t>
            </a:r>
            <a:endParaRPr lang="en-US" altLang="zh-TW" sz="3200" dirty="0"/>
          </a:p>
          <a:p>
            <a:r>
              <a:rPr lang="zh-TW" altLang="en-US" sz="3200" u="sng" dirty="0">
                <a:solidFill>
                  <a:srgbClr val="0070C0"/>
                </a:solidFill>
              </a:rPr>
              <a:t>任務時間大多為平日或中午</a:t>
            </a:r>
            <a:endParaRPr lang="en-US" altLang="zh-TW" sz="3200" dirty="0"/>
          </a:p>
          <a:p>
            <a:pPr mar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n-US" altLang="zh-TW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2236E3-FC45-3145-81B0-92022D1ED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667" y="1981319"/>
            <a:ext cx="5764244" cy="432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9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後援會工作小組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088F6D-26DE-2344-9C5B-7F2BBA1FB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767" y="2188515"/>
            <a:ext cx="5431537" cy="4071066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C8E46CC-7671-244D-85F7-E52B9C988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519" y="2188515"/>
            <a:ext cx="5351276" cy="3044557"/>
          </a:xfrm>
        </p:spPr>
        <p:txBody>
          <a:bodyPr>
            <a:normAutofit/>
          </a:bodyPr>
          <a:lstStyle/>
          <a:p>
            <a:pPr lvl="0"/>
            <a:r>
              <a:rPr lang="zh-TW" altLang="en-US" sz="3200" dirty="0"/>
              <a:t>課程現場支援</a:t>
            </a:r>
            <a:endParaRPr lang="en-US" altLang="zh-TW" sz="3200" dirty="0"/>
          </a:p>
          <a:p>
            <a:pPr lvl="0"/>
            <a:r>
              <a:rPr lang="zh-TW" altLang="en-US" sz="3200" dirty="0"/>
              <a:t>交管、開車、攝影</a:t>
            </a:r>
            <a:endParaRPr lang="en-US" altLang="zh-TW" sz="3200" dirty="0"/>
          </a:p>
          <a:p>
            <a:pPr lvl="0"/>
            <a:r>
              <a:rPr lang="zh-TW" altLang="en-US" sz="3200" u="sng" dirty="0">
                <a:solidFill>
                  <a:srgbClr val="0070C0"/>
                </a:solidFill>
              </a:rPr>
              <a:t>任務時間配合課程進行</a:t>
            </a:r>
            <a:endParaRPr lang="en-US" altLang="zh-TW" sz="3200" u="sng" dirty="0">
              <a:solidFill>
                <a:srgbClr val="0070C0"/>
              </a:solidFill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</p:txBody>
      </p:sp>
    </p:spTree>
    <p:extLst>
      <p:ext uri="{BB962C8B-B14F-4D97-AF65-F5344CB8AC3E}">
        <p14:creationId xmlns:p14="http://schemas.microsoft.com/office/powerpoint/2010/main" val="2114854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後援會工作小組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C8E46CC-7671-244D-85F7-E52B9C988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0519" y="2188515"/>
            <a:ext cx="5351276" cy="3044557"/>
          </a:xfrm>
        </p:spPr>
        <p:txBody>
          <a:bodyPr>
            <a:normAutofit/>
          </a:bodyPr>
          <a:lstStyle/>
          <a:p>
            <a:pPr lvl="0"/>
            <a:r>
              <a:rPr lang="zh-TW" altLang="en-US" sz="3200" dirty="0"/>
              <a:t>單車環島課程特別小組</a:t>
            </a:r>
            <a:endParaRPr lang="en-US" altLang="zh-TW" sz="3200" dirty="0"/>
          </a:p>
          <a:p>
            <a:pPr lvl="0"/>
            <a:r>
              <a:rPr lang="zh-CN" altLang="en-US" sz="3200" dirty="0"/>
              <a:t>車隊餐食、補給</a:t>
            </a:r>
            <a:endParaRPr lang="en-US" altLang="zh-CN" sz="3200" dirty="0"/>
          </a:p>
          <a:p>
            <a:pPr lvl="0"/>
            <a:r>
              <a:rPr lang="zh-CN" altLang="en-US" sz="3200" dirty="0"/>
              <a:t>教師團隊住宿安排</a:t>
            </a:r>
            <a:endParaRPr lang="en-US" altLang="zh-TW" sz="3200" dirty="0"/>
          </a:p>
          <a:p>
            <a:pPr lvl="0"/>
            <a:r>
              <a:rPr lang="zh-TW" altLang="en-US" sz="3200" u="sng" dirty="0">
                <a:solidFill>
                  <a:srgbClr val="0070C0"/>
                </a:solidFill>
              </a:rPr>
              <a:t>任務時間配合課程進行</a:t>
            </a:r>
            <a:endParaRPr lang="en-US" altLang="zh-TW" sz="3200" u="sng" dirty="0">
              <a:solidFill>
                <a:srgbClr val="0070C0"/>
              </a:solidFill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C5576C5-1AB6-A640-9F8C-A593BB19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000" y="2188515"/>
            <a:ext cx="5493658" cy="41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07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後援會幹部群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1FE75F-DBB8-2249-B4F7-71E9B797A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337" y="2059699"/>
            <a:ext cx="10178322" cy="4010833"/>
          </a:xfrm>
        </p:spPr>
        <p:txBody>
          <a:bodyPr>
            <a:normAutofit/>
          </a:bodyPr>
          <a:lstStyle/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dirty="0">
                <a:solidFill>
                  <a:schemeClr val="tx1"/>
                </a:solidFill>
              </a:rPr>
              <a:t>李芳甄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zh-CN" altLang="en-US" dirty="0"/>
              <a:t>畢業生</a:t>
            </a:r>
            <a:r>
              <a:rPr lang="zh-TW" altLang="en-US" dirty="0"/>
              <a:t>莫皓丞</a:t>
            </a:r>
            <a:r>
              <a:rPr lang="en-US" altLang="zh-TW" dirty="0"/>
              <a:t>)</a:t>
            </a: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dirty="0">
                <a:solidFill>
                  <a:schemeClr val="tx1"/>
                </a:solidFill>
              </a:rPr>
              <a:t>林相誼</a:t>
            </a:r>
            <a:r>
              <a:rPr lang="zh-TW" altLang="en-US" dirty="0"/>
              <a:t> </a:t>
            </a:r>
            <a:r>
              <a:rPr lang="en-US" altLang="zh-TW" dirty="0"/>
              <a:t>(210</a:t>
            </a:r>
            <a:r>
              <a:rPr lang="zh-CN" altLang="en-US" dirty="0"/>
              <a:t>王唯宇</a:t>
            </a:r>
            <a:r>
              <a:rPr lang="en-US" altLang="zh-CN" dirty="0"/>
              <a:t>)</a:t>
            </a:r>
            <a:endParaRPr lang="en-US" altLang="zh-TW" dirty="0"/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dirty="0">
                <a:solidFill>
                  <a:schemeClr val="tx1"/>
                </a:solidFill>
              </a:rPr>
              <a:t>劉韻宜</a:t>
            </a:r>
            <a:r>
              <a:rPr lang="zh-TW" altLang="en-US" dirty="0"/>
              <a:t> </a:t>
            </a:r>
            <a:r>
              <a:rPr lang="en-US" altLang="zh-TW" dirty="0"/>
              <a:t>(201</a:t>
            </a:r>
            <a:r>
              <a:rPr lang="zh-CN" altLang="en-US" dirty="0"/>
              <a:t>徐皓</a:t>
            </a:r>
            <a:r>
              <a:rPr lang="en-US" altLang="zh-CN" dirty="0"/>
              <a:t>/</a:t>
            </a:r>
            <a:r>
              <a:rPr lang="zh-CN" altLang="en-US" dirty="0"/>
              <a:t>畢業生</a:t>
            </a:r>
            <a:r>
              <a:rPr lang="zh-TW" altLang="en-US" dirty="0"/>
              <a:t>徐昕</a:t>
            </a:r>
            <a:r>
              <a:rPr lang="en-US" altLang="zh-TW" dirty="0"/>
              <a:t>)</a:t>
            </a: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dirty="0">
              <a:solidFill>
                <a:schemeClr val="tx1"/>
              </a:solidFill>
            </a:endParaRP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dirty="0">
                <a:solidFill>
                  <a:schemeClr val="tx1"/>
                </a:solidFill>
              </a:rPr>
              <a:t>洪</a:t>
            </a:r>
            <a:r>
              <a:rPr lang="zh-CN" altLang="en-US" dirty="0">
                <a:solidFill>
                  <a:schemeClr val="tx1"/>
                </a:solidFill>
              </a:rPr>
              <a:t>珮</a:t>
            </a:r>
            <a:r>
              <a:rPr lang="zh-TW" altLang="en-US" dirty="0">
                <a:solidFill>
                  <a:schemeClr val="tx1"/>
                </a:solidFill>
              </a:rPr>
              <a:t>珍</a:t>
            </a:r>
            <a:r>
              <a:rPr lang="zh-TW" altLang="en-US" dirty="0"/>
              <a:t> </a:t>
            </a:r>
            <a:r>
              <a:rPr lang="en-US" altLang="zh-TW" dirty="0"/>
              <a:t>(308</a:t>
            </a:r>
            <a:r>
              <a:rPr lang="zh-TW" altLang="en-US" dirty="0"/>
              <a:t>鄭秉皓</a:t>
            </a:r>
            <a:r>
              <a:rPr lang="en-US" altLang="zh-TW" dirty="0"/>
              <a:t>)</a:t>
            </a: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dirty="0">
                <a:solidFill>
                  <a:schemeClr val="tx1"/>
                </a:solidFill>
              </a:rPr>
              <a:t>陳玉華 </a:t>
            </a:r>
            <a:r>
              <a:rPr lang="en-US" altLang="zh-TW" dirty="0"/>
              <a:t>(304</a:t>
            </a:r>
            <a:r>
              <a:rPr lang="zh-TW" altLang="en-US" dirty="0"/>
              <a:t>楊旻芸</a:t>
            </a:r>
            <a:r>
              <a:rPr lang="en-US" altLang="zh-TW" dirty="0"/>
              <a:t>)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400" b="1" u="sng" dirty="0">
                <a:solidFill>
                  <a:schemeClr val="tx1"/>
                </a:solidFill>
              </a:rPr>
              <a:t>運輸組</a:t>
            </a:r>
            <a:endParaRPr lang="en-US" altLang="zh-TW" sz="2400" u="sng" dirty="0">
              <a:solidFill>
                <a:schemeClr val="tx1"/>
              </a:solidFill>
            </a:endParaRP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dirty="0">
                <a:solidFill>
                  <a:schemeClr val="tx1"/>
                </a:solidFill>
              </a:rPr>
              <a:t>胡正洸</a:t>
            </a:r>
            <a:r>
              <a:rPr lang="zh-TW" altLang="en-US" dirty="0"/>
              <a:t> </a:t>
            </a:r>
            <a:r>
              <a:rPr lang="en-US" altLang="zh-TW" dirty="0"/>
              <a:t>(311</a:t>
            </a:r>
            <a:r>
              <a:rPr lang="zh-TW" altLang="en-US" dirty="0"/>
              <a:t>胡</a:t>
            </a:r>
            <a:r>
              <a:rPr lang="zh-TW" altLang="zh-TW" dirty="0"/>
              <a:t>淯</a:t>
            </a:r>
            <a:r>
              <a:rPr lang="zh-TW" altLang="en-US" dirty="0"/>
              <a:t>宸</a:t>
            </a:r>
            <a:r>
              <a:rPr lang="en-US" altLang="zh-TW" dirty="0"/>
              <a:t>)</a:t>
            </a: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dirty="0">
                <a:solidFill>
                  <a:schemeClr val="tx1"/>
                </a:solidFill>
              </a:rPr>
              <a:t>簡淑瑛</a:t>
            </a:r>
            <a:r>
              <a:rPr lang="zh-TW" altLang="en-US" dirty="0"/>
              <a:t> </a:t>
            </a:r>
            <a:r>
              <a:rPr lang="en-US" altLang="zh-TW" dirty="0"/>
              <a:t>(304</a:t>
            </a:r>
            <a:r>
              <a:rPr lang="zh-TW" altLang="en-US" dirty="0"/>
              <a:t>陳柏年</a:t>
            </a:r>
            <a:r>
              <a:rPr lang="en-US" altLang="zh-TW" dirty="0"/>
              <a:t>/313</a:t>
            </a:r>
            <a:r>
              <a:rPr lang="zh-TW" altLang="en-US" dirty="0"/>
              <a:t>陳柏樺</a:t>
            </a:r>
            <a:r>
              <a:rPr lang="en-US" altLang="zh-TW" dirty="0"/>
              <a:t>)</a:t>
            </a:r>
          </a:p>
          <a:p>
            <a:pPr marL="0" lvl="0" indent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dirty="0"/>
          </a:p>
          <a:p>
            <a:endParaRPr lang="zh-TW" altLang="en-US" dirty="0"/>
          </a:p>
        </p:txBody>
      </p:sp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3FB0A6A1-7E04-4A41-9BA4-013B4D170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831" y="2005952"/>
            <a:ext cx="5773333" cy="4330000"/>
          </a:xfrm>
          <a:prstGeom prst="rect">
            <a:avLst/>
          </a:prstGeom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06B58D75-7908-964D-9595-7336E08ED7AA}"/>
              </a:ext>
            </a:extLst>
          </p:cNvPr>
          <p:cNvSpPr txBox="1">
            <a:spLocks/>
          </p:cNvSpPr>
          <p:nvPr/>
        </p:nvSpPr>
        <p:spPr>
          <a:xfrm>
            <a:off x="810705" y="5851497"/>
            <a:ext cx="4979940" cy="575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800" b="1" dirty="0">
                <a:solidFill>
                  <a:schemeClr val="tx1"/>
                </a:solidFill>
              </a:rPr>
              <a:t>感謝大家無私的付出</a:t>
            </a:r>
            <a:r>
              <a:rPr lang="en-US" altLang="zh-TW" sz="2800" b="1" dirty="0">
                <a:solidFill>
                  <a:schemeClr val="tx1"/>
                </a:solidFill>
              </a:rPr>
              <a:t>!</a:t>
            </a:r>
            <a:endParaRPr lang="en-US" altLang="zh-TW" sz="2800" dirty="0"/>
          </a:p>
        </p:txBody>
      </p:sp>
    </p:spTree>
    <p:extLst>
      <p:ext uri="{BB962C8B-B14F-4D97-AF65-F5344CB8AC3E}">
        <p14:creationId xmlns:p14="http://schemas.microsoft.com/office/powerpoint/2010/main" val="112134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240519" y="970179"/>
            <a:ext cx="10178322" cy="1492132"/>
          </a:xfrm>
        </p:spPr>
        <p:txBody>
          <a:bodyPr/>
          <a:lstStyle/>
          <a:p>
            <a:pPr algn="ctr"/>
            <a:r>
              <a:rPr lang="zh-CN" altLang="en-US" dirty="0"/>
              <a:t>法拉第</a:t>
            </a:r>
            <a:r>
              <a:rPr lang="zh-TW" altLang="en-US" dirty="0"/>
              <a:t>後援會幹部群</a:t>
            </a:r>
          </a:p>
        </p:txBody>
      </p:sp>
      <p:sp>
        <p:nvSpPr>
          <p:cNvPr id="16" name="內容版面配置區 2">
            <a:extLst>
              <a:ext uri="{FF2B5EF4-FFF2-40B4-BE49-F238E27FC236}">
                <a16:creationId xmlns:a16="http://schemas.microsoft.com/office/drawing/2014/main" id="{6BB8A7AB-35CF-9A4E-BABF-D576EF593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4752" y="2371395"/>
            <a:ext cx="5351276" cy="3044557"/>
          </a:xfrm>
        </p:spPr>
        <p:txBody>
          <a:bodyPr>
            <a:norm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500" b="1" u="sng" dirty="0">
                <a:solidFill>
                  <a:schemeClr val="tx1"/>
                </a:solidFill>
              </a:rPr>
              <a:t>行政組</a:t>
            </a:r>
            <a:endParaRPr lang="en-US" altLang="zh-TW" sz="3500" b="1" u="sng" dirty="0">
              <a:solidFill>
                <a:schemeClr val="tx1"/>
              </a:solidFill>
            </a:endParaRP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000" dirty="0">
                <a:solidFill>
                  <a:schemeClr val="tx1"/>
                </a:solidFill>
              </a:rPr>
              <a:t>周素櫻</a:t>
            </a:r>
            <a:r>
              <a:rPr lang="en-US" altLang="zh-TW" sz="3000" dirty="0"/>
              <a:t>(212</a:t>
            </a:r>
            <a:r>
              <a:rPr lang="zh-TW" altLang="en-US" sz="3000"/>
              <a:t>蘇子</a:t>
            </a:r>
            <a:r>
              <a:rPr lang="zh-TW" altLang="en-US" sz="3000" dirty="0"/>
              <a:t>睿</a:t>
            </a:r>
            <a:r>
              <a:rPr lang="en-US" altLang="zh-TW" sz="3000" dirty="0"/>
              <a:t>)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000" dirty="0">
                <a:solidFill>
                  <a:schemeClr val="tx1"/>
                </a:solidFill>
              </a:rPr>
              <a:t>林嘉瑜</a:t>
            </a:r>
            <a:r>
              <a:rPr lang="en-US" altLang="zh-TW" sz="3000" dirty="0"/>
              <a:t>(208</a:t>
            </a:r>
            <a:r>
              <a:rPr lang="zh-CN" altLang="en-US" sz="3000" dirty="0"/>
              <a:t>葉容心</a:t>
            </a:r>
            <a:r>
              <a:rPr lang="en-US" altLang="zh-CN" sz="3000" dirty="0"/>
              <a:t>)</a:t>
            </a:r>
            <a:endParaRPr lang="en-US" altLang="zh-TW" sz="3000" dirty="0"/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3000" dirty="0">
                <a:solidFill>
                  <a:schemeClr val="tx1"/>
                </a:solidFill>
              </a:rPr>
              <a:t>林玉政</a:t>
            </a:r>
            <a:r>
              <a:rPr lang="en-US" altLang="zh-TW" sz="3000" dirty="0"/>
              <a:t>(208</a:t>
            </a:r>
            <a:r>
              <a:rPr lang="zh-CN" altLang="en-US" sz="3000" dirty="0"/>
              <a:t>陳重谷</a:t>
            </a:r>
            <a:r>
              <a:rPr lang="en-US" altLang="zh-TW" sz="3000" dirty="0"/>
              <a:t>)</a:t>
            </a:r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6463B2C-6100-7F49-850F-E325E99C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983" y="2207327"/>
            <a:ext cx="3044556" cy="30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79511"/>
      </p:ext>
    </p:extLst>
  </p:cSld>
  <p:clrMapOvr>
    <a:masterClrMapping/>
  </p:clrMapOvr>
</p:sld>
</file>

<file path=ppt/theme/theme1.xml><?xml version="1.0" encoding="utf-8"?>
<a:theme xmlns:a="http://schemas.openxmlformats.org/drawingml/2006/main" name="徽章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173_TF67530480.potx" id="{710D4D51-AF2A-4CD3-93B8-78940241DBB0}" vid="{600BB4C5-4EAC-43F6-9A48-82DD2F6C97C1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D0DBFED-7AB5-403D-9982-F81C20C3F5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2C9D10-CA80-4BC9-9D59-B4B9486E93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5D5C12-9048-448D-A69C-F00736C0732E}">
  <ds:schemaRefs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71af3243-3dd4-4a8d-8c0d-dd76da1f02a5"/>
    <ds:schemaRef ds:uri="http://schemas.openxmlformats.org/package/2006/metadata/core-properties"/>
    <ds:schemaRef ds:uri="16c05727-aa75-4e4a-9b5f-8a80a1165891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徽章設計</Template>
  <TotalTime>0</TotalTime>
  <Words>508</Words>
  <Application>Microsoft Office PowerPoint</Application>
  <PresentationFormat>寬螢幕</PresentationFormat>
  <Paragraphs>82</Paragraphs>
  <Slides>19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3" baseType="lpstr">
      <vt:lpstr>Microsoft JhengHei UI</vt:lpstr>
      <vt:lpstr>Arial</vt:lpstr>
      <vt:lpstr>Gill Sans MT</vt:lpstr>
      <vt:lpstr>徽章</vt:lpstr>
      <vt:lpstr>法拉第 家長後援會</vt:lpstr>
      <vt:lpstr>後援會的組成</vt:lpstr>
      <vt:lpstr>後援會的工作任務</vt:lpstr>
      <vt:lpstr>法拉第後援會工作小組</vt:lpstr>
      <vt:lpstr>法拉第後援會工作小組</vt:lpstr>
      <vt:lpstr>法拉第後援會工作小組</vt:lpstr>
      <vt:lpstr>法拉第後援會工作小組</vt:lpstr>
      <vt:lpstr>法拉第後援會幹部群</vt:lpstr>
      <vt:lpstr>法拉第後援會幹部群</vt:lpstr>
      <vt:lpstr>法拉第後援會幹部群</vt:lpstr>
      <vt:lpstr>法拉第後援會幹部群</vt:lpstr>
      <vt:lpstr>法拉第後援會溝通平台</vt:lpstr>
      <vt:lpstr>家長後援會報名網站</vt:lpstr>
      <vt:lpstr>報名作業流程</vt:lpstr>
      <vt:lpstr>務必加入[法拉第村]</vt:lpstr>
      <vt:lpstr>FB社團：法拉第後援會</vt:lpstr>
      <vt:lpstr>你看到了什麼？</vt:lpstr>
      <vt:lpstr>PowerPoint 簡報</vt:lpstr>
      <vt:lpstr>後疫情時代，父母能做的～ 不只是陪伴，還能一起成長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2020-12-08T05:23:04Z</dcterms:created>
  <dcterms:modified xsi:type="dcterms:W3CDTF">2022-08-31T12:56:41Z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