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75" r:id="rId11"/>
    <p:sldId id="280" r:id="rId12"/>
    <p:sldId id="276" r:id="rId13"/>
    <p:sldId id="278" r:id="rId14"/>
    <p:sldId id="28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CC0000"/>
    <a:srgbClr val="0033C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DEDB-3EA3-4503-9717-13A9664B7DDA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2EF3-7F2F-404A-88BC-1A9300A00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37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DDE9-60EA-4ED1-B93B-ED22BBAAC8D4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15EC-AE81-430E-BCE3-46ED5088E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9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2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03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2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47187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2372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934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341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5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7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EDDF6-686B-4405-9D93-3DA30882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000" y="1260000"/>
            <a:ext cx="10080000" cy="2520000"/>
          </a:xfrm>
        </p:spPr>
        <p:txBody>
          <a:bodyPr lIns="18000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TW" altLang="en-US" sz="4500" dirty="0"/>
              <a:t>光武國中</a:t>
            </a:r>
            <a:r>
              <a:rPr lang="zh-TW" altLang="zh-TW" sz="4500" dirty="0"/>
              <a:t>【</a:t>
            </a:r>
            <a:r>
              <a:rPr lang="zh-TW" altLang="en-US" sz="4500" dirty="0"/>
              <a:t>家長會</a:t>
            </a:r>
            <a:r>
              <a:rPr lang="zh-TW" altLang="zh-TW" sz="4500" dirty="0"/>
              <a:t>】 </a:t>
            </a:r>
            <a:br>
              <a:rPr lang="en-US" altLang="zh-TW" sz="4500" dirty="0"/>
            </a:br>
            <a:r>
              <a:rPr lang="en-US" altLang="zh-TW" sz="4500" dirty="0">
                <a:latin typeface="Century Gothic" panose="020B0502020202020204" pitchFamily="34" charset="0"/>
              </a:rPr>
              <a:t>108</a:t>
            </a:r>
            <a:r>
              <a:rPr lang="zh-TW" altLang="en-US" sz="4500" dirty="0">
                <a:latin typeface="Century Gothic" panose="020B0502020202020204" pitchFamily="34" charset="0"/>
              </a:rPr>
              <a:t> </a:t>
            </a:r>
            <a:r>
              <a:rPr lang="zh-TW" altLang="en-US" sz="4500" dirty="0"/>
              <a:t>學年度</a:t>
            </a:r>
            <a:r>
              <a:rPr lang="zh-TW" altLang="zh-TW" sz="4500" dirty="0"/>
              <a:t>（</a:t>
            </a:r>
            <a:r>
              <a:rPr lang="zh-TW" altLang="en-US" sz="4500" dirty="0"/>
              <a:t>下</a:t>
            </a:r>
            <a:r>
              <a:rPr lang="zh-TW" altLang="zh-TW" sz="4500" dirty="0"/>
              <a:t>）</a:t>
            </a:r>
            <a:r>
              <a:rPr lang="zh-TW" altLang="en-US" sz="4500" dirty="0">
                <a:solidFill>
                  <a:srgbClr val="0070C0"/>
                </a:solidFill>
              </a:rPr>
              <a:t>第 </a:t>
            </a:r>
            <a:r>
              <a:rPr lang="en-US" altLang="zh-TW" sz="4500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lang="zh-TW" altLang="en-US" sz="4500" dirty="0">
                <a:solidFill>
                  <a:srgbClr val="0070C0"/>
                </a:solidFill>
              </a:rPr>
              <a:t>次委員會</a:t>
            </a:r>
            <a:r>
              <a:rPr lang="zh-TW" altLang="zh-TW" sz="3600" dirty="0"/>
              <a:t>（</a:t>
            </a:r>
            <a:r>
              <a:rPr lang="zh-TW" altLang="en-US" sz="3600" dirty="0"/>
              <a:t>期末</a:t>
            </a:r>
            <a:r>
              <a:rPr lang="zh-TW" altLang="zh-TW" sz="3600" dirty="0"/>
              <a:t>）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181EAE-7964-4011-9AC7-C6BC6D75C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 anchorCtr="0">
            <a:normAutofit/>
          </a:bodyPr>
          <a:lstStyle/>
          <a:p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zh-TW" altLang="en-US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109.06.29</a:t>
            </a:r>
            <a:r>
              <a:rPr lang="zh-TW" altLang="zh-TW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TW" altLang="zh-TW" sz="1800" dirty="0">
                <a:solidFill>
                  <a:schemeClr val="accent3">
                    <a:lumMod val="50000"/>
                  </a:schemeClr>
                </a:solidFill>
              </a:rPr>
              <a:t>（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一</a:t>
            </a:r>
            <a:r>
              <a:rPr lang="zh-TW" altLang="zh-TW" sz="1800" dirty="0">
                <a:solidFill>
                  <a:schemeClr val="accent3">
                    <a:lumMod val="50000"/>
                  </a:schemeClr>
                </a:solidFill>
              </a:rPr>
              <a:t>）</a:t>
            </a:r>
            <a:endParaRPr lang="zh-TW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515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一</a:t>
            </a:r>
            <a:r>
              <a:rPr lang="zh-TW" altLang="zh-TW" b="1" dirty="0"/>
              <a:t>、</a:t>
            </a:r>
            <a:r>
              <a:rPr lang="zh-TW" altLang="en-US" b="1" dirty="0"/>
              <a:t>財務報告</a:t>
            </a:r>
            <a:r>
              <a:rPr lang="zh-TW" altLang="zh-TW" dirty="0"/>
              <a:t>〜</a:t>
            </a:r>
            <a:r>
              <a:rPr lang="zh-TW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⑵</a:t>
            </a:r>
            <a:r>
              <a:rPr lang="zh-TW" altLang="en-US" dirty="0"/>
              <a:t> 專款專用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32327" y="1019927"/>
            <a:ext cx="11066214" cy="5386560"/>
          </a:xfrm>
        </p:spPr>
      </p:pic>
    </p:spTree>
    <p:extLst>
      <p:ext uri="{BB962C8B-B14F-4D97-AF65-F5344CB8AC3E}">
        <p14:creationId xmlns:p14="http://schemas.microsoft.com/office/powerpoint/2010/main" val="345486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515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一</a:t>
            </a:r>
            <a:r>
              <a:rPr lang="zh-TW" altLang="zh-TW" b="1" dirty="0"/>
              <a:t>、</a:t>
            </a:r>
            <a:r>
              <a:rPr lang="zh-TW" altLang="en-US" b="1" dirty="0"/>
              <a:t>財務報告</a:t>
            </a:r>
            <a:r>
              <a:rPr lang="zh-TW" altLang="zh-TW" dirty="0"/>
              <a:t>〜</a:t>
            </a:r>
            <a:r>
              <a:rPr lang="zh-TW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⑵</a:t>
            </a:r>
            <a:r>
              <a:rPr lang="zh-TW" altLang="en-US" dirty="0"/>
              <a:t> 專款專用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32327" y="1251166"/>
            <a:ext cx="11066214" cy="5304205"/>
          </a:xfrm>
        </p:spPr>
      </p:pic>
    </p:spTree>
    <p:extLst>
      <p:ext uri="{BB962C8B-B14F-4D97-AF65-F5344CB8AC3E}">
        <p14:creationId xmlns:p14="http://schemas.microsoft.com/office/powerpoint/2010/main" val="423988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一</a:t>
            </a:r>
            <a:r>
              <a:rPr lang="zh-TW" altLang="zh-TW" b="1" dirty="0"/>
              <a:t>、</a:t>
            </a:r>
            <a:r>
              <a:rPr lang="zh-TW" altLang="en-US" b="1" dirty="0"/>
              <a:t>財務報告</a:t>
            </a:r>
            <a:r>
              <a:rPr lang="zh-TW" altLang="zh-TW" dirty="0"/>
              <a:t>〜</a:t>
            </a:r>
            <a:r>
              <a:rPr lang="zh-TW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⑶</a:t>
            </a:r>
            <a:r>
              <a:rPr lang="zh-TW" altLang="en-US" dirty="0"/>
              <a:t> 代收代付</a:t>
            </a:r>
            <a:r>
              <a:rPr lang="zh-TW" altLang="zh-TW" dirty="0"/>
              <a:t>（</a:t>
            </a:r>
            <a:r>
              <a:rPr lang="zh-TW" altLang="en-US" dirty="0"/>
              <a:t>社團課程費</a:t>
            </a:r>
            <a:r>
              <a:rPr lang="zh-TW" altLang="zh-TW" dirty="0"/>
              <a:t>）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2238" y="1719069"/>
            <a:ext cx="11290546" cy="3623877"/>
          </a:xfrm>
        </p:spPr>
      </p:pic>
    </p:spTree>
    <p:extLst>
      <p:ext uri="{BB962C8B-B14F-4D97-AF65-F5344CB8AC3E}">
        <p14:creationId xmlns:p14="http://schemas.microsoft.com/office/powerpoint/2010/main" val="96207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二</a:t>
            </a:r>
            <a:r>
              <a:rPr lang="zh-TW" altLang="zh-TW" b="1" dirty="0"/>
              <a:t>、</a:t>
            </a:r>
            <a:r>
              <a:rPr lang="zh-TW" altLang="en-US" b="1" dirty="0"/>
              <a:t>校務報告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8A4B6A-8223-445E-B17F-5225A907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三</a:t>
            </a:r>
            <a:r>
              <a:rPr lang="zh-TW" altLang="zh-TW" b="1" dirty="0"/>
              <a:t>、</a:t>
            </a:r>
            <a:r>
              <a:rPr lang="zh-TW" altLang="en-US" b="1" dirty="0"/>
              <a:t>議題討論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8A4B6A-8223-445E-B17F-5225A907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木棉花絮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6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四</a:t>
            </a:r>
            <a:r>
              <a:rPr lang="zh-TW" altLang="zh-TW" b="1" dirty="0"/>
              <a:t>、</a:t>
            </a:r>
            <a:r>
              <a:rPr lang="zh-TW" altLang="en-US" b="1" dirty="0"/>
              <a:t>臨時動議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8A4B6A-8223-445E-B17F-5225A907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dirty="0"/>
              <a:t>FB7</a:t>
            </a:r>
            <a:r>
              <a:rPr lang="zh-TW" altLang="en-US" sz="4400" dirty="0"/>
              <a:t>預算</a:t>
            </a:r>
            <a:r>
              <a:rPr lang="en-US" altLang="zh-TW" sz="4400" dirty="0"/>
              <a:t>_</a:t>
            </a:r>
            <a:r>
              <a:rPr lang="zh-TW" altLang="en-US" sz="4400" dirty="0"/>
              <a:t>子超</a:t>
            </a:r>
            <a:endParaRPr lang="en-US" altLang="zh-TW" sz="44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 algn="r">
              <a:buNone/>
            </a:pPr>
            <a:r>
              <a:rPr lang="zh-TW" altLang="en-US" dirty="0"/>
              <a:t>散會</a:t>
            </a:r>
            <a:r>
              <a:rPr lang="zh-TW" altLang="zh-TW" dirty="0"/>
              <a:t>〜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3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會議議程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9FD8BE-5EDF-4A22-AA14-6ADF6283B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>
                <a:latin typeface="Century Gothic" panose="020B0502020202020204" pitchFamily="34" charset="0"/>
              </a:rPr>
              <a:t>一</a:t>
            </a:r>
            <a:r>
              <a:rPr lang="zh-TW" altLang="zh-TW" sz="3000" dirty="0"/>
              <a:t>、</a:t>
            </a:r>
            <a:r>
              <a:rPr lang="zh-TW" altLang="en-US" sz="3000" dirty="0">
                <a:latin typeface="Century Gothic" panose="020B0502020202020204" pitchFamily="34" charset="0"/>
              </a:rPr>
              <a:t>財務報告</a:t>
            </a:r>
            <a:endParaRPr lang="en-US" altLang="zh-TW" sz="3000" dirty="0"/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dirty="0">
                <a:latin typeface="Century Gothic" panose="020B0502020202020204" pitchFamily="34" charset="0"/>
              </a:rPr>
              <a:t>二</a:t>
            </a:r>
            <a:r>
              <a:rPr lang="zh-TW" altLang="zh-TW" sz="3000" dirty="0"/>
              <a:t>、</a:t>
            </a:r>
            <a:r>
              <a:rPr lang="zh-TW" altLang="en-US" sz="3000" dirty="0">
                <a:latin typeface="Century Gothic" panose="020B0502020202020204" pitchFamily="34" charset="0"/>
              </a:rPr>
              <a:t>校務報告</a:t>
            </a:r>
            <a:endParaRPr lang="en-US" altLang="zh-TW" sz="30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dirty="0">
                <a:latin typeface="Century Gothic" panose="020B0502020202020204" pitchFamily="34" charset="0"/>
              </a:rPr>
              <a:t>三、木棉花棉絮議題</a:t>
            </a:r>
            <a:r>
              <a:rPr lang="zh-TW" altLang="zh-TW" sz="3000" dirty="0">
                <a:latin typeface="Century Gothic" panose="020B0502020202020204" pitchFamily="34" charset="0"/>
              </a:rPr>
              <a:t> </a:t>
            </a:r>
            <a:endParaRPr lang="en-US" altLang="zh-TW" sz="30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dirty="0">
                <a:latin typeface="Century Gothic" panose="020B0502020202020204" pitchFamily="34" charset="0"/>
              </a:rPr>
              <a:t>四</a:t>
            </a:r>
            <a:r>
              <a:rPr lang="zh-TW" altLang="zh-TW" sz="3000" dirty="0"/>
              <a:t>、</a:t>
            </a:r>
            <a:r>
              <a:rPr lang="zh-TW" altLang="en-US" sz="3000" dirty="0">
                <a:latin typeface="Century Gothic" panose="020B0502020202020204" pitchFamily="34" charset="0"/>
              </a:rPr>
              <a:t>臨</a:t>
            </a:r>
            <a:r>
              <a:rPr lang="zh-TW" altLang="en-US" sz="3000" dirty="0"/>
              <a:t>時動議</a:t>
            </a:r>
            <a:r>
              <a:rPr lang="en-US" altLang="zh-TW" sz="3000" dirty="0"/>
              <a:t>(</a:t>
            </a:r>
            <a:r>
              <a:rPr lang="zh-TW" altLang="en-US" sz="3000" dirty="0"/>
              <a:t>審</a:t>
            </a:r>
            <a:r>
              <a:rPr lang="en-US" altLang="zh-TW" sz="3000" dirty="0"/>
              <a:t>FB7</a:t>
            </a:r>
            <a:r>
              <a:rPr lang="zh-TW" altLang="en-US" sz="3000" dirty="0"/>
              <a:t>預算</a:t>
            </a:r>
            <a:r>
              <a:rPr lang="en-US" altLang="zh-TW" sz="3000" dirty="0"/>
              <a:t>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dirty="0"/>
              <a:t>五</a:t>
            </a:r>
            <a:r>
              <a:rPr lang="zh-TW" altLang="zh-TW" sz="3000" dirty="0"/>
              <a:t>、</a:t>
            </a:r>
            <a:r>
              <a:rPr lang="zh-TW" altLang="en-US" sz="3000" dirty="0"/>
              <a:t>散</a:t>
            </a:r>
            <a:r>
              <a:rPr lang="zh-TW" altLang="en-US" sz="3000" dirty="0">
                <a:solidFill>
                  <a:srgbClr val="E7E7E7"/>
                </a:solidFill>
              </a:rPr>
              <a:t>會會</a:t>
            </a:r>
            <a:r>
              <a:rPr lang="zh-TW" altLang="en-US" sz="3000" dirty="0"/>
              <a:t>會</a:t>
            </a:r>
            <a:endParaRPr lang="en-US" altLang="zh-TW" sz="3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6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</a:t>
            </a:r>
            <a:r>
              <a:rPr lang="zh-TW" altLang="zh-TW" b="1" dirty="0"/>
              <a:t>、</a:t>
            </a:r>
            <a:r>
              <a:rPr lang="zh-TW" altLang="en-US" b="1" dirty="0"/>
              <a:t>財務報告</a:t>
            </a:r>
            <a:r>
              <a:rPr lang="zh-TW" altLang="zh-TW" dirty="0"/>
              <a:t>〜</a:t>
            </a:r>
            <a:r>
              <a:rPr lang="zh-TW" altLang="en-US" dirty="0"/>
              <a:t>財務收支總表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3234" y="1458714"/>
            <a:ext cx="9920924" cy="2657685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5340"/>
          <a:stretch/>
        </p:blipFill>
        <p:spPr>
          <a:xfrm>
            <a:off x="1361073" y="4027694"/>
            <a:ext cx="7571259" cy="28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5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一</a:t>
            </a:r>
            <a:r>
              <a:rPr lang="zh-TW" altLang="zh-TW" b="1" dirty="0"/>
              <a:t>、</a:t>
            </a:r>
            <a:r>
              <a:rPr lang="zh-TW" altLang="en-US" b="1" dirty="0"/>
              <a:t>財務報告</a:t>
            </a:r>
            <a:r>
              <a:rPr lang="zh-TW" altLang="zh-TW" dirty="0"/>
              <a:t>〜</a:t>
            </a:r>
            <a:r>
              <a:rPr lang="zh-TW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⑴</a:t>
            </a:r>
            <a:r>
              <a:rPr lang="zh-TW" altLang="en-US" dirty="0"/>
              <a:t> 會務基金</a:t>
            </a:r>
            <a:r>
              <a:rPr lang="zh-TW" altLang="zh-TW" dirty="0"/>
              <a:t>（</a:t>
            </a:r>
            <a:r>
              <a:rPr lang="zh-TW" altLang="en-US" dirty="0"/>
              <a:t>各處室預算</a:t>
            </a:r>
            <a:r>
              <a:rPr lang="zh-TW" altLang="zh-TW" dirty="0"/>
              <a:t>）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45515" y="2109668"/>
            <a:ext cx="10945763" cy="4138732"/>
          </a:xfrm>
        </p:spPr>
      </p:pic>
    </p:spTree>
    <p:extLst>
      <p:ext uri="{BB962C8B-B14F-4D97-AF65-F5344CB8AC3E}">
        <p14:creationId xmlns:p14="http://schemas.microsoft.com/office/powerpoint/2010/main" val="128683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chemeClr val="accent5"/>
                </a:solidFill>
              </a:rPr>
              <a:t>教務處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26349" y="1394692"/>
            <a:ext cx="10415541" cy="5369262"/>
          </a:xfrm>
        </p:spPr>
      </p:pic>
    </p:spTree>
    <p:extLst>
      <p:ext uri="{BB962C8B-B14F-4D97-AF65-F5344CB8AC3E}">
        <p14:creationId xmlns:p14="http://schemas.microsoft.com/office/powerpoint/2010/main" val="327719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85847" y="1021243"/>
            <a:ext cx="10145207" cy="5642206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rgbClr val="0033CC"/>
                </a:solidFill>
              </a:rPr>
              <a:t>學務處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rgbClr val="CC0000"/>
                </a:solidFill>
              </a:rPr>
              <a:t>總務處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5429" y="1182845"/>
            <a:ext cx="11537709" cy="5065555"/>
          </a:xfrm>
        </p:spPr>
      </p:pic>
    </p:spTree>
    <p:extLst>
      <p:ext uri="{BB962C8B-B14F-4D97-AF65-F5344CB8AC3E}">
        <p14:creationId xmlns:p14="http://schemas.microsoft.com/office/powerpoint/2010/main" val="335394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rgbClr val="008000"/>
                </a:solidFill>
              </a:rPr>
              <a:t>輔導處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52011" y="1984940"/>
            <a:ext cx="11065796" cy="4056422"/>
          </a:xfrm>
        </p:spPr>
      </p:pic>
    </p:spTree>
    <p:extLst>
      <p:ext uri="{BB962C8B-B14F-4D97-AF65-F5344CB8AC3E}">
        <p14:creationId xmlns:p14="http://schemas.microsoft.com/office/powerpoint/2010/main" val="352959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家長會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59155" y="1536094"/>
            <a:ext cx="11260189" cy="4964754"/>
          </a:xfrm>
        </p:spPr>
      </p:pic>
    </p:spTree>
    <p:extLst>
      <p:ext uri="{BB962C8B-B14F-4D97-AF65-F5344CB8AC3E}">
        <p14:creationId xmlns:p14="http://schemas.microsoft.com/office/powerpoint/2010/main" val="296366746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1168</TotalTime>
  <Words>173</Words>
  <Application>Microsoft Office PowerPoint</Application>
  <PresentationFormat>寬螢幕</PresentationFormat>
  <Paragraphs>40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Arial Unicode MS</vt:lpstr>
      <vt:lpstr>王漢宗粗明體繁</vt:lpstr>
      <vt:lpstr>Arial</vt:lpstr>
      <vt:lpstr>Calibri</vt:lpstr>
      <vt:lpstr>Century Gothic</vt:lpstr>
      <vt:lpstr>Trebuchet MS</vt:lpstr>
      <vt:lpstr>Wingdings 3</vt:lpstr>
      <vt:lpstr>多面向</vt:lpstr>
      <vt:lpstr>光武國中【家長會】  108 學年度（下）第 2次委員會（期末）</vt:lpstr>
      <vt:lpstr>會議議程</vt:lpstr>
      <vt:lpstr>一、財務報告〜財務收支總表</vt:lpstr>
      <vt:lpstr>一、財務報告〜⑴ 會務基金（各處室預算）</vt:lpstr>
      <vt:lpstr>〔教務處〕預算支用狀況</vt:lpstr>
      <vt:lpstr>〔學務處〕預算支用狀況</vt:lpstr>
      <vt:lpstr>〔總務處〕預算支用狀況</vt:lpstr>
      <vt:lpstr>〔輔導處〕預算支用狀況</vt:lpstr>
      <vt:lpstr>〔家長會〕預算支用狀況</vt:lpstr>
      <vt:lpstr>一、財務報告〜⑵ 專款專用</vt:lpstr>
      <vt:lpstr>一、財務報告〜⑵ 專款專用</vt:lpstr>
      <vt:lpstr>一、財務報告〜⑶ 代收代付（社團課程費）</vt:lpstr>
      <vt:lpstr>二、校務報告</vt:lpstr>
      <vt:lpstr>三、議題討論</vt:lpstr>
      <vt:lpstr>四、臨時動議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Celine Hsu</dc:creator>
  <cp:lastModifiedBy>Philip Lin</cp:lastModifiedBy>
  <cp:revision>89</cp:revision>
  <cp:lastPrinted>2019-01-08T12:12:48Z</cp:lastPrinted>
  <dcterms:created xsi:type="dcterms:W3CDTF">2017-10-05T23:22:04Z</dcterms:created>
  <dcterms:modified xsi:type="dcterms:W3CDTF">2020-06-29T00:33:19Z</dcterms:modified>
</cp:coreProperties>
</file>